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62" r:id="rId2"/>
    <p:sldId id="264" r:id="rId3"/>
    <p:sldId id="263" r:id="rId4"/>
    <p:sldId id="265" r:id="rId5"/>
    <p:sldId id="266" r:id="rId6"/>
    <p:sldId id="267" r:id="rId7"/>
    <p:sldId id="268" r:id="rId8"/>
    <p:sldId id="269" r:id="rId9"/>
    <p:sldId id="271" r:id="rId10"/>
    <p:sldId id="272" r:id="rId11"/>
    <p:sldId id="273" r:id="rId12"/>
    <p:sldId id="275" r:id="rId13"/>
    <p:sldId id="277" r:id="rId14"/>
    <p:sldId id="276" r:id="rId15"/>
    <p:sldId id="279" r:id="rId16"/>
    <p:sldId id="280" r:id="rId17"/>
    <p:sldId id="291" r:id="rId18"/>
    <p:sldId id="292" r:id="rId19"/>
    <p:sldId id="281" r:id="rId20"/>
    <p:sldId id="293" r:id="rId21"/>
    <p:sldId id="300" r:id="rId22"/>
    <p:sldId id="274" r:id="rId23"/>
    <p:sldId id="282" r:id="rId24"/>
    <p:sldId id="283" r:id="rId25"/>
    <p:sldId id="284" r:id="rId26"/>
    <p:sldId id="285" r:id="rId27"/>
    <p:sldId id="295" r:id="rId28"/>
    <p:sldId id="287" r:id="rId29"/>
    <p:sldId id="289" r:id="rId30"/>
    <p:sldId id="297" r:id="rId31"/>
    <p:sldId id="298" r:id="rId32"/>
    <p:sldId id="288" r:id="rId33"/>
    <p:sldId id="302" r:id="rId34"/>
    <p:sldId id="290" r:id="rId35"/>
    <p:sldId id="299" r:id="rId36"/>
    <p:sldId id="301" r:id="rId3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FCBA"/>
    <a:srgbClr val="BCFCA2"/>
    <a:srgbClr val="0182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78492" autoAdjust="0"/>
  </p:normalViewPr>
  <p:slideViewPr>
    <p:cSldViewPr>
      <p:cViewPr varScale="1">
        <p:scale>
          <a:sx n="79" d="100"/>
          <a:sy n="79" d="100"/>
        </p:scale>
        <p:origin x="624" y="84"/>
      </p:cViewPr>
      <p:guideLst>
        <p:guide orient="horz" pos="2160"/>
        <p:guide pos="2880"/>
      </p:guideLst>
    </p:cSldViewPr>
  </p:slideViewPr>
  <p:outlineViewPr>
    <p:cViewPr>
      <p:scale>
        <a:sx n="33" d="100"/>
        <a:sy n="33" d="100"/>
      </p:scale>
      <p:origin x="0" y="-88"/>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9" d="100"/>
          <a:sy n="69" d="100"/>
        </p:scale>
        <p:origin x="184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810" cy="481370"/>
          </a:xfrm>
          <a:prstGeom prst="rect">
            <a:avLst/>
          </a:prstGeom>
        </p:spPr>
        <p:txBody>
          <a:bodyPr vert="horz" lIns="94699" tIns="47350" rIns="94699" bIns="47350" rtlCol="0"/>
          <a:lstStyle>
            <a:lvl1pPr algn="l">
              <a:defRPr sz="1200"/>
            </a:lvl1pPr>
          </a:lstStyle>
          <a:p>
            <a:endParaRPr lang="en-US"/>
          </a:p>
        </p:txBody>
      </p:sp>
      <p:sp>
        <p:nvSpPr>
          <p:cNvPr id="3" name="Date Placeholder 2"/>
          <p:cNvSpPr>
            <a:spLocks noGrp="1"/>
          </p:cNvSpPr>
          <p:nvPr>
            <p:ph type="dt" idx="1"/>
          </p:nvPr>
        </p:nvSpPr>
        <p:spPr>
          <a:xfrm>
            <a:off x="4143737" y="1"/>
            <a:ext cx="3169810" cy="481370"/>
          </a:xfrm>
          <a:prstGeom prst="rect">
            <a:avLst/>
          </a:prstGeom>
        </p:spPr>
        <p:txBody>
          <a:bodyPr vert="horz" lIns="94699" tIns="47350" rIns="94699" bIns="47350" rtlCol="0"/>
          <a:lstStyle>
            <a:lvl1pPr algn="r">
              <a:defRPr sz="1200"/>
            </a:lvl1pPr>
          </a:lstStyle>
          <a:p>
            <a:fld id="{58A7356F-0B27-4642-AB29-FB419E198F4D}" type="datetimeFigureOut">
              <a:rPr lang="en-US" smtClean="0"/>
              <a:t>5/15/2026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699" tIns="47350" rIns="94699" bIns="47350" rtlCol="0" anchor="ctr"/>
          <a:lstStyle/>
          <a:p>
            <a:endParaRPr lang="en-US"/>
          </a:p>
        </p:txBody>
      </p:sp>
      <p:sp>
        <p:nvSpPr>
          <p:cNvPr id="5" name="Notes Placeholder 4"/>
          <p:cNvSpPr>
            <a:spLocks noGrp="1"/>
          </p:cNvSpPr>
          <p:nvPr>
            <p:ph type="body" sz="quarter" idx="3"/>
          </p:nvPr>
        </p:nvSpPr>
        <p:spPr>
          <a:xfrm>
            <a:off x="730859" y="4620496"/>
            <a:ext cx="5853483" cy="3780555"/>
          </a:xfrm>
          <a:prstGeom prst="rect">
            <a:avLst/>
          </a:prstGeom>
        </p:spPr>
        <p:txBody>
          <a:bodyPr vert="horz" lIns="94699" tIns="47350" rIns="94699" bIns="473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830"/>
            <a:ext cx="3169810" cy="481370"/>
          </a:xfrm>
          <a:prstGeom prst="rect">
            <a:avLst/>
          </a:prstGeom>
        </p:spPr>
        <p:txBody>
          <a:bodyPr vert="horz" lIns="94699" tIns="47350" rIns="94699" bIns="47350" rtlCol="0" anchor="b"/>
          <a:lstStyle>
            <a:lvl1pPr algn="l">
              <a:defRPr sz="1200"/>
            </a:lvl1pPr>
          </a:lstStyle>
          <a:p>
            <a:endParaRPr lang="en-US"/>
          </a:p>
        </p:txBody>
      </p:sp>
      <p:sp>
        <p:nvSpPr>
          <p:cNvPr id="7" name="Slide Number Placeholder 6"/>
          <p:cNvSpPr>
            <a:spLocks noGrp="1"/>
          </p:cNvSpPr>
          <p:nvPr>
            <p:ph type="sldNum" sz="quarter" idx="5"/>
          </p:nvPr>
        </p:nvSpPr>
        <p:spPr>
          <a:xfrm>
            <a:off x="4143737" y="9119830"/>
            <a:ext cx="3169810" cy="481370"/>
          </a:xfrm>
          <a:prstGeom prst="rect">
            <a:avLst/>
          </a:prstGeom>
        </p:spPr>
        <p:txBody>
          <a:bodyPr vert="horz" lIns="94699" tIns="47350" rIns="94699" bIns="47350" rtlCol="0" anchor="b"/>
          <a:lstStyle>
            <a:lvl1pPr algn="r">
              <a:defRPr sz="1200"/>
            </a:lvl1pPr>
          </a:lstStyle>
          <a:p>
            <a:fld id="{E18525F0-6494-4F66-B5D3-781F50489CB4}" type="slidenum">
              <a:rPr lang="en-US" smtClean="0"/>
              <a:t>‹#›</a:t>
            </a:fld>
            <a:endParaRPr lang="en-US"/>
          </a:p>
        </p:txBody>
      </p:sp>
    </p:spTree>
    <p:extLst>
      <p:ext uri="{BB962C8B-B14F-4D97-AF65-F5344CB8AC3E}">
        <p14:creationId xmlns:p14="http://schemas.microsoft.com/office/powerpoint/2010/main" val="3302857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cm-sigdoc-structured.org/1-curriculum-resource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cm-sigdoc-structured.org/1-curriculum-resource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cm-sigdoc-structured.org/1-curriculum-resource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cm-sigdoc-structured.org/1-curriculum-resource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dita-ot.or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xmlmind.com/xmleditor/"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acm-sigdoc-structured.org/1-curriculum-resources.html" TargetMode="External"/><Relationship Id="rId4" Type="http://schemas.openxmlformats.org/officeDocument/2006/relationships/hyperlink" Target="https://www.dita-ot.org/"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ode.visualstudio.com/"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acm-sigdoc-structured.org/1-curriculum-resources.html" TargetMode="External"/><Relationship Id="rId4" Type="http://schemas.openxmlformats.org/officeDocument/2006/relationships/hyperlink" Target="https://marketplace.visualstudio.com/items?itemName=JeremyJeanne.ditacraft"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cm-sigdoc-structured.org/1-curriculum-resources.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igdoc.acm.org/structuredauthorin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acm-sigdoc-structured.org/1-curriculum-resources.htm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oxygenxml.com/"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acm-sigdoc-structured.org/1-curriculum-resources.html" TargetMode="External"/><Relationship Id="rId4" Type="http://schemas.openxmlformats.org/officeDocument/2006/relationships/hyperlink" Target="https://github.com/oxygenxml/userguide"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cm-sigdoc-structured.org/1-curriculum-resource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cm-sigdoc-structured.org/1-curriculum-resource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This is the first in a series of ACM SIGDOC workshops about structured content, content management, and instructional approaches to teaching them.</a:t>
            </a:r>
          </a:p>
        </p:txBody>
      </p:sp>
      <p:sp>
        <p:nvSpPr>
          <p:cNvPr id="4" name="Slide Number Placeholder 3"/>
          <p:cNvSpPr>
            <a:spLocks noGrp="1"/>
          </p:cNvSpPr>
          <p:nvPr>
            <p:ph type="sldNum" sz="quarter" idx="5"/>
          </p:nvPr>
        </p:nvSpPr>
        <p:spPr/>
        <p:txBody>
          <a:bodyPr/>
          <a:lstStyle/>
          <a:p>
            <a:fld id="{E18525F0-6494-4F66-B5D3-781F50489CB4}" type="slidenum">
              <a:rPr lang="en-US" smtClean="0"/>
              <a:t>1</a:t>
            </a:fld>
            <a:endParaRPr lang="en-US"/>
          </a:p>
        </p:txBody>
      </p:sp>
    </p:spTree>
    <p:extLst>
      <p:ext uri="{BB962C8B-B14F-4D97-AF65-F5344CB8AC3E}">
        <p14:creationId xmlns:p14="http://schemas.microsoft.com/office/powerpoint/2010/main" val="260194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A0695-0439-BA53-0DD4-1CEB9A2C38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E21A8-388A-AD74-DC7B-BE2122449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9CD01F-0B6C-5D9D-09BE-6D5B7E285082}"/>
              </a:ext>
            </a:extLst>
          </p:cNvPr>
          <p:cNvSpPr>
            <a:spLocks noGrp="1"/>
          </p:cNvSpPr>
          <p:nvPr>
            <p:ph type="body" idx="1"/>
          </p:nvPr>
        </p:nvSpPr>
        <p:spPr/>
        <p:txBody>
          <a:bodyPr/>
          <a:lstStyle/>
          <a:p>
            <a:r>
              <a:rPr lang="en-US" dirty="0"/>
              <a:t>Achieving "scalability" is a big deal. Without document type definitions to govern any instance of a structured document, minor variations in its structure creep into documents. Generated PDFs or HTML pages betray variations and errors. </a:t>
            </a:r>
          </a:p>
          <a:p>
            <a:endParaRPr lang="en-US" dirty="0"/>
          </a:p>
          <a:p>
            <a:r>
              <a:rPr lang="en-US" dirty="0"/>
              <a:t>Automation tools such as DITA Open Toolkit build processors, </a:t>
            </a:r>
            <a:r>
              <a:rPr lang="en-US" dirty="0" err="1"/>
              <a:t>Schematron</a:t>
            </a:r>
            <a:r>
              <a:rPr lang="en-US" dirty="0"/>
              <a:t> compliance checkers, and GitHub build gates ensure that each instance of a type of document conforms to its type definition. This allows millions of documents to be processed with high confidence that the content is valid, correct, and ready to be integrated with company publishing portals. Structured content does add overhead. The payoff is the scalability that comes with automation.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GenAI prompt(s):</a:t>
            </a:r>
            <a:br>
              <a:rPr lang="en-US" dirty="0"/>
            </a:br>
            <a:r>
              <a:rPr lang="en-US" dirty="0"/>
              <a:t>- "What is </a:t>
            </a:r>
            <a:r>
              <a:rPr lang="en-US" dirty="0" err="1"/>
              <a:t>Schematron</a:t>
            </a:r>
            <a:r>
              <a:rPr lang="en-US" dirty="0"/>
              <a:t> and what does it do?"</a:t>
            </a:r>
            <a:br>
              <a:rPr lang="en-US" dirty="0"/>
            </a:br>
            <a:r>
              <a:rPr lang="en-US" dirty="0"/>
              <a:t>- "What do GitHub build gates do?"</a:t>
            </a:r>
            <a:br>
              <a:rPr lang="en-US" dirty="0"/>
            </a:br>
            <a:r>
              <a:rPr lang="en-US" dirty="0"/>
              <a:t>- "What does continuous integration (CI) mean?"</a:t>
            </a:r>
            <a:br>
              <a:rPr lang="en-US" dirty="0"/>
            </a:br>
            <a:r>
              <a:rPr lang="en-US" dirty="0"/>
              <a:t>- "How does structured content support continuous integration?"</a:t>
            </a:r>
          </a:p>
          <a:p>
            <a:endParaRPr lang="en-US" dirty="0"/>
          </a:p>
        </p:txBody>
      </p:sp>
      <p:sp>
        <p:nvSpPr>
          <p:cNvPr id="4" name="Slide Number Placeholder 3">
            <a:extLst>
              <a:ext uri="{FF2B5EF4-FFF2-40B4-BE49-F238E27FC236}">
                <a16:creationId xmlns:a16="http://schemas.microsoft.com/office/drawing/2014/main" id="{F3CB5450-25C6-9CB8-0D2D-CDAF4BB250B5}"/>
              </a:ext>
            </a:extLst>
          </p:cNvPr>
          <p:cNvSpPr>
            <a:spLocks noGrp="1"/>
          </p:cNvSpPr>
          <p:nvPr>
            <p:ph type="sldNum" sz="quarter" idx="5"/>
          </p:nvPr>
        </p:nvSpPr>
        <p:spPr/>
        <p:txBody>
          <a:bodyPr/>
          <a:lstStyle/>
          <a:p>
            <a:fld id="{E18525F0-6494-4F66-B5D3-781F50489CB4}" type="slidenum">
              <a:rPr lang="en-US" smtClean="0"/>
              <a:t>10</a:t>
            </a:fld>
            <a:endParaRPr lang="en-US"/>
          </a:p>
        </p:txBody>
      </p:sp>
    </p:spTree>
    <p:extLst>
      <p:ext uri="{BB962C8B-B14F-4D97-AF65-F5344CB8AC3E}">
        <p14:creationId xmlns:p14="http://schemas.microsoft.com/office/powerpoint/2010/main" val="239195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DA06B-21E0-18CF-FFC4-3AA7476DA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A9F0B-4187-4D4D-D1EE-05208E86E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B9262-DB54-FB00-27F9-D260A506D0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ACM SIGDOC resources at </a:t>
            </a:r>
            <a:r>
              <a:rPr lang="en-US" dirty="0">
                <a:hlinkClick r:id="rId3"/>
              </a:rPr>
              <a:t>https://acm-sigdoc-structured.org</a:t>
            </a:r>
            <a:r>
              <a:rPr lang="en-US" dirty="0"/>
              <a:t>:</a:t>
            </a:r>
            <a:br>
              <a:rPr lang="en-US" dirty="0"/>
            </a:br>
            <a:r>
              <a:rPr lang="en-US" dirty="0"/>
              <a:t>- </a:t>
            </a:r>
            <a:r>
              <a:rPr lang="en-US" b="0" dirty="0"/>
              <a:t>ACM-016:</a:t>
            </a:r>
            <a:r>
              <a:rPr lang="en-US" dirty="0"/>
              <a:t> </a:t>
            </a:r>
            <a:r>
              <a:rPr lang="en-US" i="0" dirty="0"/>
              <a:t>What are DITA topics?</a:t>
            </a:r>
            <a:br>
              <a:rPr lang="en-US" i="0" dirty="0"/>
            </a:br>
            <a:r>
              <a:rPr lang="en-US" i="0" dirty="0"/>
              <a:t>- ACM-010: DITA Information Types Aren’t Templates: They Map Content to How the Human Brain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GenAI prompt(s):</a:t>
            </a:r>
            <a:br>
              <a:rPr lang="en-US" i="0" dirty="0"/>
            </a:br>
            <a:r>
              <a:rPr lang="en-US" i="0" dirty="0"/>
              <a:t>- "What is modular writing?"</a:t>
            </a:r>
            <a:br>
              <a:rPr lang="en-US" i="0" dirty="0"/>
            </a:br>
            <a:r>
              <a:rPr lang="en-US" i="0" dirty="0"/>
              <a:t>- </a:t>
            </a:r>
            <a:r>
              <a:rPr lang="en-US" dirty="0"/>
              <a:t>"How does information typing improve content quality?"</a:t>
            </a:r>
            <a:endParaRPr lang="en-US" i="0" dirty="0"/>
          </a:p>
          <a:p>
            <a:endParaRPr lang="en-US" dirty="0"/>
          </a:p>
        </p:txBody>
      </p:sp>
      <p:sp>
        <p:nvSpPr>
          <p:cNvPr id="4" name="Slide Number Placeholder 3">
            <a:extLst>
              <a:ext uri="{FF2B5EF4-FFF2-40B4-BE49-F238E27FC236}">
                <a16:creationId xmlns:a16="http://schemas.microsoft.com/office/drawing/2014/main" id="{01C38D38-55D7-5A69-7546-EE71903E5583}"/>
              </a:ext>
            </a:extLst>
          </p:cNvPr>
          <p:cNvSpPr>
            <a:spLocks noGrp="1"/>
          </p:cNvSpPr>
          <p:nvPr>
            <p:ph type="sldNum" sz="quarter" idx="5"/>
          </p:nvPr>
        </p:nvSpPr>
        <p:spPr/>
        <p:txBody>
          <a:bodyPr/>
          <a:lstStyle/>
          <a:p>
            <a:fld id="{E18525F0-6494-4F66-B5D3-781F50489CB4}" type="slidenum">
              <a:rPr lang="en-US" smtClean="0"/>
              <a:t>11</a:t>
            </a:fld>
            <a:endParaRPr lang="en-US"/>
          </a:p>
        </p:txBody>
      </p:sp>
    </p:spTree>
    <p:extLst>
      <p:ext uri="{BB962C8B-B14F-4D97-AF65-F5344CB8AC3E}">
        <p14:creationId xmlns:p14="http://schemas.microsoft.com/office/powerpoint/2010/main" val="3488865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15BDB-3E33-AA3F-F7A3-1E2493DB7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1E2E5-119D-B7C2-EDD5-E9DFEC8B3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5A3DA-C8A8-F91D-6FEE-77929AE318D3}"/>
              </a:ext>
            </a:extLst>
          </p:cNvPr>
          <p:cNvSpPr>
            <a:spLocks noGrp="1"/>
          </p:cNvSpPr>
          <p:nvPr>
            <p:ph type="body" idx="1"/>
          </p:nvPr>
        </p:nvSpPr>
        <p:spPr/>
        <p:txBody>
          <a:bodyPr/>
          <a:lstStyle/>
          <a:p>
            <a:r>
              <a:rPr lang="en-US" dirty="0"/>
              <a:t>There are free and inexpensive DITA editors out there:</a:t>
            </a:r>
            <a:br>
              <a:rPr lang="en-US" dirty="0"/>
            </a:br>
            <a:r>
              <a:rPr lang="en-US" dirty="0"/>
              <a:t>- </a:t>
            </a:r>
            <a:r>
              <a:rPr lang="en-US" dirty="0" err="1"/>
              <a:t>Syncro</a:t>
            </a:r>
            <a:r>
              <a:rPr lang="en-US" dirty="0"/>
              <a:t> Soft Oxygen Editor (commercial, academic discount and 30-day evals available)</a:t>
            </a:r>
            <a:br>
              <a:rPr lang="en-US" dirty="0"/>
            </a:br>
            <a:r>
              <a:rPr lang="en-US" dirty="0"/>
              <a:t>- </a:t>
            </a:r>
            <a:r>
              <a:rPr lang="en-US" dirty="0" err="1"/>
              <a:t>XMLMind</a:t>
            </a:r>
            <a:r>
              <a:rPr lang="en-US" dirty="0"/>
              <a:t> Personal Edition (free)</a:t>
            </a:r>
            <a:br>
              <a:rPr lang="en-US" dirty="0"/>
            </a:br>
            <a:r>
              <a:rPr lang="en-US" dirty="0"/>
              <a:t>- Microsoft VS Code with the </a:t>
            </a:r>
            <a:r>
              <a:rPr lang="en-US" dirty="0" err="1"/>
              <a:t>DitaCraft</a:t>
            </a:r>
            <a:r>
              <a:rPr lang="en-US" dirty="0"/>
              <a:t> extension (free)</a:t>
            </a:r>
            <a:br>
              <a:rPr lang="en-US" dirty="0"/>
            </a:br>
            <a:endParaRPr lang="en-US" dirty="0"/>
          </a:p>
          <a:p>
            <a:r>
              <a:rPr lang="en-US" dirty="0"/>
              <a:t>ACM SIGDOC resources at </a:t>
            </a:r>
            <a:r>
              <a:rPr lang="en-US" dirty="0">
                <a:hlinkClick r:id="rId3"/>
              </a:rPr>
              <a:t>https://acm-sigdoc-structured.org</a:t>
            </a:r>
            <a:r>
              <a:rPr lang="en-US" dirty="0"/>
              <a:t>:</a:t>
            </a:r>
            <a:br>
              <a:rPr lang="en-US" dirty="0"/>
            </a:br>
            <a:r>
              <a:rPr lang="en-US" dirty="0"/>
              <a:t>- ACM-014: </a:t>
            </a:r>
            <a:r>
              <a:rPr lang="en-US" dirty="0" err="1"/>
              <a:t>XMLmind</a:t>
            </a:r>
            <a:r>
              <a:rPr lang="en-US" dirty="0"/>
              <a:t> Editor </a:t>
            </a:r>
            <a:r>
              <a:rPr lang="en-US" dirty="0" err="1"/>
              <a:t>Quickstart</a:t>
            </a:r>
            <a:r>
              <a:rPr lang="en-US" dirty="0"/>
              <a:t>: How do I create, assemble, and build my first DITA publication?</a:t>
            </a:r>
            <a:br>
              <a:rPr lang="en-US" dirty="0"/>
            </a:br>
            <a:r>
              <a:rPr lang="en-US" dirty="0"/>
              <a:t>- ACM-032: QuickStart: </a:t>
            </a:r>
            <a:r>
              <a:rPr lang="en-US" dirty="0" err="1"/>
              <a:t>DitaCraft</a:t>
            </a:r>
            <a:r>
              <a:rPr lang="en-US" dirty="0"/>
              <a:t> and Visual Studio Code</a:t>
            </a:r>
            <a:br>
              <a:rPr lang="en-US" dirty="0"/>
            </a:br>
            <a:r>
              <a:rPr lang="en-US" dirty="0"/>
              <a:t>- ACM-006: Oxygen Editor </a:t>
            </a:r>
            <a:r>
              <a:rPr lang="en-US" dirty="0" err="1"/>
              <a:t>Quickstart</a:t>
            </a:r>
            <a:r>
              <a:rPr lang="en-US" dirty="0"/>
              <a:t>: How do I create, assemble, and build my first DITA publication in </a:t>
            </a:r>
            <a:r>
              <a:rPr lang="en-US" dirty="0" err="1"/>
              <a:t>Syncro</a:t>
            </a:r>
            <a:r>
              <a:rPr lang="en-US" dirty="0"/>
              <a:t> Soft Oxygen Editor?</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GenAI prompt(s):</a:t>
            </a:r>
            <a:br>
              <a:rPr lang="en-US" dirty="0"/>
            </a:br>
            <a:r>
              <a:rPr lang="en-US" dirty="0"/>
              <a:t>- "What is a DITA editor and what does it do?"</a:t>
            </a:r>
          </a:p>
          <a:p>
            <a:r>
              <a:rPr lang="en-US" dirty="0"/>
              <a:t>- "How do I create DITA topics in a DITA editor?"</a:t>
            </a:r>
            <a:br>
              <a:rPr lang="en-US" dirty="0"/>
            </a:br>
            <a:endParaRPr lang="en-US" dirty="0"/>
          </a:p>
        </p:txBody>
      </p:sp>
      <p:sp>
        <p:nvSpPr>
          <p:cNvPr id="4" name="Slide Number Placeholder 3">
            <a:extLst>
              <a:ext uri="{FF2B5EF4-FFF2-40B4-BE49-F238E27FC236}">
                <a16:creationId xmlns:a16="http://schemas.microsoft.com/office/drawing/2014/main" id="{7E8F16A0-4D52-15AF-FB71-35C46393DED1}"/>
              </a:ext>
            </a:extLst>
          </p:cNvPr>
          <p:cNvSpPr>
            <a:spLocks noGrp="1"/>
          </p:cNvSpPr>
          <p:nvPr>
            <p:ph type="sldNum" sz="quarter" idx="5"/>
          </p:nvPr>
        </p:nvSpPr>
        <p:spPr/>
        <p:txBody>
          <a:bodyPr/>
          <a:lstStyle/>
          <a:p>
            <a:fld id="{E18525F0-6494-4F66-B5D3-781F50489CB4}" type="slidenum">
              <a:rPr lang="en-US" smtClean="0"/>
              <a:t>12</a:t>
            </a:fld>
            <a:endParaRPr lang="en-US"/>
          </a:p>
        </p:txBody>
      </p:sp>
    </p:spTree>
    <p:extLst>
      <p:ext uri="{BB962C8B-B14F-4D97-AF65-F5344CB8AC3E}">
        <p14:creationId xmlns:p14="http://schemas.microsoft.com/office/powerpoint/2010/main" val="82722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208D3-ECC8-39D1-B006-61184C928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32508-B48C-0346-D497-4798D9A5E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B8E87-DB99-1587-2EB1-B63B1BA86C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GenAI prompt(s):</a:t>
            </a:r>
            <a:br>
              <a:rPr lang="en-US" dirty="0"/>
            </a:br>
            <a:r>
              <a:rPr lang="en-US" dirty="0"/>
              <a:t>- "What is XML syntax for elements, attributes, and attribute values?"</a:t>
            </a:r>
            <a:br>
              <a:rPr lang="en-US" dirty="0"/>
            </a:br>
            <a:r>
              <a:rPr lang="en-US" dirty="0"/>
              <a:t>- "How is XML syntax different from HTML5 syntax?"</a:t>
            </a:r>
          </a:p>
          <a:p>
            <a:endParaRPr lang="en-US" dirty="0"/>
          </a:p>
          <a:p>
            <a:endParaRPr lang="en-US" dirty="0"/>
          </a:p>
        </p:txBody>
      </p:sp>
      <p:sp>
        <p:nvSpPr>
          <p:cNvPr id="4" name="Slide Number Placeholder 3">
            <a:extLst>
              <a:ext uri="{FF2B5EF4-FFF2-40B4-BE49-F238E27FC236}">
                <a16:creationId xmlns:a16="http://schemas.microsoft.com/office/drawing/2014/main" id="{D6885AAF-54FB-D0DF-59AD-B396AE174F57}"/>
              </a:ext>
            </a:extLst>
          </p:cNvPr>
          <p:cNvSpPr>
            <a:spLocks noGrp="1"/>
          </p:cNvSpPr>
          <p:nvPr>
            <p:ph type="sldNum" sz="quarter" idx="5"/>
          </p:nvPr>
        </p:nvSpPr>
        <p:spPr/>
        <p:txBody>
          <a:bodyPr/>
          <a:lstStyle/>
          <a:p>
            <a:fld id="{E18525F0-6494-4F66-B5D3-781F50489CB4}" type="slidenum">
              <a:rPr lang="en-US" smtClean="0"/>
              <a:t>13</a:t>
            </a:fld>
            <a:endParaRPr lang="en-US"/>
          </a:p>
        </p:txBody>
      </p:sp>
    </p:spTree>
    <p:extLst>
      <p:ext uri="{BB962C8B-B14F-4D97-AF65-F5344CB8AC3E}">
        <p14:creationId xmlns:p14="http://schemas.microsoft.com/office/powerpoint/2010/main" val="1927967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2BA7D-F541-5955-7546-4D26ADF2B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E8F5FD-6672-EEE1-107E-8667736AFE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849F1-2823-0897-7818-6A091DF78286}"/>
              </a:ext>
            </a:extLst>
          </p:cNvPr>
          <p:cNvSpPr>
            <a:spLocks noGrp="1"/>
          </p:cNvSpPr>
          <p:nvPr>
            <p:ph type="body" idx="1"/>
          </p:nvPr>
        </p:nvSpPr>
        <p:spPr/>
        <p:txBody>
          <a:bodyPr/>
          <a:lstStyle/>
          <a:p>
            <a:r>
              <a:rPr lang="en-US" dirty="0"/>
              <a:t>All DITA topics require four elements. Everything else is optional.  </a:t>
            </a:r>
          </a:p>
        </p:txBody>
      </p:sp>
      <p:sp>
        <p:nvSpPr>
          <p:cNvPr id="4" name="Slide Number Placeholder 3">
            <a:extLst>
              <a:ext uri="{FF2B5EF4-FFF2-40B4-BE49-F238E27FC236}">
                <a16:creationId xmlns:a16="http://schemas.microsoft.com/office/drawing/2014/main" id="{197376D7-878B-AD8D-668F-302ABE1F54F7}"/>
              </a:ext>
            </a:extLst>
          </p:cNvPr>
          <p:cNvSpPr>
            <a:spLocks noGrp="1"/>
          </p:cNvSpPr>
          <p:nvPr>
            <p:ph type="sldNum" sz="quarter" idx="5"/>
          </p:nvPr>
        </p:nvSpPr>
        <p:spPr/>
        <p:txBody>
          <a:bodyPr/>
          <a:lstStyle/>
          <a:p>
            <a:fld id="{E18525F0-6494-4F66-B5D3-781F50489CB4}" type="slidenum">
              <a:rPr lang="en-US" smtClean="0"/>
              <a:t>14</a:t>
            </a:fld>
            <a:endParaRPr lang="en-US"/>
          </a:p>
        </p:txBody>
      </p:sp>
    </p:spTree>
    <p:extLst>
      <p:ext uri="{BB962C8B-B14F-4D97-AF65-F5344CB8AC3E}">
        <p14:creationId xmlns:p14="http://schemas.microsoft.com/office/powerpoint/2010/main" val="1226145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C97D3-BAF4-D2EC-E58B-5AA4E15818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72F75-278E-F099-2969-D18CAF674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6D335D-412F-9CFC-90E2-47F7609ECBA8}"/>
              </a:ext>
            </a:extLst>
          </p:cNvPr>
          <p:cNvSpPr>
            <a:spLocks noGrp="1"/>
          </p:cNvSpPr>
          <p:nvPr>
            <p:ph type="body" idx="1"/>
          </p:nvPr>
        </p:nvSpPr>
        <p:spPr/>
        <p:txBody>
          <a:bodyPr/>
          <a:lstStyle/>
          <a:p>
            <a:r>
              <a:rPr lang="en-US" dirty="0"/>
              <a:t>In addition to the four required elements, all DITA topics support the same four optional elements in the same order.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GenAI prompt(s): </a:t>
            </a:r>
            <a:br>
              <a:rPr lang="en-US" dirty="0"/>
            </a:br>
            <a:r>
              <a:rPr lang="en-US" dirty="0"/>
              <a:t>- "What elements are required in all DITA topic types?" </a:t>
            </a:r>
            <a:br>
              <a:rPr lang="en-US" dirty="0"/>
            </a:br>
            <a:r>
              <a:rPr lang="en-US" dirty="0"/>
              <a:t>- "Which optional elements are shared by all DITA topic types?"</a:t>
            </a:r>
            <a:br>
              <a:rPr lang="en-US" dirty="0"/>
            </a:br>
            <a:r>
              <a:rPr lang="en-US" dirty="0"/>
              <a:t>- "Which elements are unique to the DITA strict task topic type?"</a:t>
            </a:r>
            <a:br>
              <a:rPr lang="en-US" dirty="0"/>
            </a:br>
            <a:r>
              <a:rPr lang="en-US" dirty="0"/>
              <a:t>- "Which elements are unique to the DITA </a:t>
            </a:r>
            <a:r>
              <a:rPr lang="en-US" dirty="0" err="1"/>
              <a:t>glossentry</a:t>
            </a:r>
            <a:r>
              <a:rPr lang="en-US" dirty="0"/>
              <a:t> topic type?"</a:t>
            </a:r>
            <a:br>
              <a:rPr lang="en-US" dirty="0"/>
            </a:br>
            <a:r>
              <a:rPr lang="en-US" dirty="0"/>
              <a:t>- "Which elements are unique to the DITA troubleshooting topic type?"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CC90E23-D322-901B-AF92-BC387E38647F}"/>
              </a:ext>
            </a:extLst>
          </p:cNvPr>
          <p:cNvSpPr>
            <a:spLocks noGrp="1"/>
          </p:cNvSpPr>
          <p:nvPr>
            <p:ph type="sldNum" sz="quarter" idx="5"/>
          </p:nvPr>
        </p:nvSpPr>
        <p:spPr/>
        <p:txBody>
          <a:bodyPr/>
          <a:lstStyle/>
          <a:p>
            <a:fld id="{E18525F0-6494-4F66-B5D3-781F50489CB4}" type="slidenum">
              <a:rPr lang="en-US" smtClean="0"/>
              <a:t>15</a:t>
            </a:fld>
            <a:endParaRPr lang="en-US"/>
          </a:p>
        </p:txBody>
      </p:sp>
    </p:spTree>
    <p:extLst>
      <p:ext uri="{BB962C8B-B14F-4D97-AF65-F5344CB8AC3E}">
        <p14:creationId xmlns:p14="http://schemas.microsoft.com/office/powerpoint/2010/main" val="2714792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036EF-F6DD-EB7E-9594-B3892A8A2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84BC8-F338-AE35-4A8D-E9BB6C3B0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E6188B-9863-4D93-8EAE-69F6DFE04E6E}"/>
              </a:ext>
            </a:extLst>
          </p:cNvPr>
          <p:cNvSpPr>
            <a:spLocks noGrp="1"/>
          </p:cNvSpPr>
          <p:nvPr>
            <p:ph type="body" idx="1"/>
          </p:nvPr>
        </p:nvSpPr>
        <p:spPr/>
        <p:txBody>
          <a:bodyPr/>
          <a:lstStyle/>
          <a:p>
            <a:r>
              <a:rPr lang="en-US" dirty="0"/>
              <a:t>Many of these most-frequently-used elements in DITA are, by design, derived from HTML5 elements. If you had experience writing HTML code for the web, you already know the important DITA elements. </a:t>
            </a:r>
          </a:p>
          <a:p>
            <a:endParaRPr lang="en-US" dirty="0"/>
          </a:p>
          <a:p>
            <a:r>
              <a:rPr lang="en-US" dirty="0"/>
              <a:t>If you have HTML5 files available, consider asking your DITA editor to import and convert them to DITA generic topics.  </a:t>
            </a:r>
          </a:p>
        </p:txBody>
      </p:sp>
      <p:sp>
        <p:nvSpPr>
          <p:cNvPr id="4" name="Slide Number Placeholder 3">
            <a:extLst>
              <a:ext uri="{FF2B5EF4-FFF2-40B4-BE49-F238E27FC236}">
                <a16:creationId xmlns:a16="http://schemas.microsoft.com/office/drawing/2014/main" id="{C54E6EEB-DA67-78C3-3058-DF8F708618F1}"/>
              </a:ext>
            </a:extLst>
          </p:cNvPr>
          <p:cNvSpPr>
            <a:spLocks noGrp="1"/>
          </p:cNvSpPr>
          <p:nvPr>
            <p:ph type="sldNum" sz="quarter" idx="5"/>
          </p:nvPr>
        </p:nvSpPr>
        <p:spPr/>
        <p:txBody>
          <a:bodyPr/>
          <a:lstStyle/>
          <a:p>
            <a:fld id="{E18525F0-6494-4F66-B5D3-781F50489CB4}" type="slidenum">
              <a:rPr lang="en-US" smtClean="0"/>
              <a:t>16</a:t>
            </a:fld>
            <a:endParaRPr lang="en-US"/>
          </a:p>
        </p:txBody>
      </p:sp>
    </p:spTree>
    <p:extLst>
      <p:ext uri="{BB962C8B-B14F-4D97-AF65-F5344CB8AC3E}">
        <p14:creationId xmlns:p14="http://schemas.microsoft.com/office/powerpoint/2010/main" val="2099909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6FAD2-A09B-6330-CF10-FFAAD19D5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1134D-E013-0507-7068-AC88FC025F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DB4FD-78BD-A15F-3E64-4A2EAA11200A}"/>
              </a:ext>
            </a:extLst>
          </p:cNvPr>
          <p:cNvSpPr>
            <a:spLocks noGrp="1"/>
          </p:cNvSpPr>
          <p:nvPr>
            <p:ph type="body" idx="1"/>
          </p:nvPr>
        </p:nvSpPr>
        <p:spPr/>
        <p:txBody>
          <a:bodyPr/>
          <a:lstStyle/>
          <a:p>
            <a:r>
              <a:rPr lang="en-US" dirty="0"/>
              <a:t>The out-of-the-box elements in the DITA standard evolved in response to requests from hardware, software, and API writers. If there were significant requests for a new element, the OASIS DITA Technical Committee would evaluate the request and, if approved, add the new element to the next release of the standard. In almost all recent cases, these requests were for a new semantic element, that is – some element name that described the meaning (semantics) of its content. </a:t>
            </a:r>
          </a:p>
          <a:p>
            <a:endParaRPr lang="en-US" dirty="0"/>
          </a:p>
          <a:p>
            <a:r>
              <a:rPr lang="en-US" dirty="0"/>
              <a:t>When a DITA processor encounters a block element, it creates space (a break) above and below the content of that block. It creates no break for phrase (inline) elements.       </a:t>
            </a:r>
          </a:p>
          <a:p>
            <a:endParaRPr lang="en-US" dirty="0"/>
          </a:p>
          <a:p>
            <a:r>
              <a:rPr lang="en-US" dirty="0"/>
              <a:t>ACM SIGDOC resources at </a:t>
            </a:r>
            <a:r>
              <a:rPr lang="en-US" dirty="0">
                <a:hlinkClick r:id="rId3"/>
              </a:rPr>
              <a:t>https://acm-sigdoc-structured.org</a:t>
            </a:r>
            <a:r>
              <a:rPr lang="en-US" dirty="0"/>
              <a:t>:</a:t>
            </a:r>
            <a:br>
              <a:rPr lang="en-US" dirty="0"/>
            </a:br>
            <a:r>
              <a:rPr lang="en-US" dirty="0"/>
              <a:t>- ACM-002: What is semantic markup?</a:t>
            </a:r>
          </a:p>
        </p:txBody>
      </p:sp>
      <p:sp>
        <p:nvSpPr>
          <p:cNvPr id="4" name="Slide Number Placeholder 3">
            <a:extLst>
              <a:ext uri="{FF2B5EF4-FFF2-40B4-BE49-F238E27FC236}">
                <a16:creationId xmlns:a16="http://schemas.microsoft.com/office/drawing/2014/main" id="{8E019E9D-9475-B1A7-0A55-928979FBE97C}"/>
              </a:ext>
            </a:extLst>
          </p:cNvPr>
          <p:cNvSpPr>
            <a:spLocks noGrp="1"/>
          </p:cNvSpPr>
          <p:nvPr>
            <p:ph type="sldNum" sz="quarter" idx="5"/>
          </p:nvPr>
        </p:nvSpPr>
        <p:spPr/>
        <p:txBody>
          <a:bodyPr/>
          <a:lstStyle/>
          <a:p>
            <a:fld id="{E18525F0-6494-4F66-B5D3-781F50489CB4}" type="slidenum">
              <a:rPr lang="en-US" smtClean="0"/>
              <a:t>17</a:t>
            </a:fld>
            <a:endParaRPr lang="en-US"/>
          </a:p>
        </p:txBody>
      </p:sp>
    </p:spTree>
    <p:extLst>
      <p:ext uri="{BB962C8B-B14F-4D97-AF65-F5344CB8AC3E}">
        <p14:creationId xmlns:p14="http://schemas.microsoft.com/office/powerpoint/2010/main" val="3546233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6EE42-53F8-E088-15BE-B08BC0E93B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BCE10-4AD9-FBC4-BAD3-CB4E4A9D90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BB9C1B-1584-2A77-7635-F6390BEEABFB}"/>
              </a:ext>
            </a:extLst>
          </p:cNvPr>
          <p:cNvSpPr>
            <a:spLocks noGrp="1"/>
          </p:cNvSpPr>
          <p:nvPr>
            <p:ph type="body" idx="1"/>
          </p:nvPr>
        </p:nvSpPr>
        <p:spPr/>
        <p:txBody>
          <a:bodyPr/>
          <a:lstStyle/>
          <a:p>
            <a:r>
              <a:rPr lang="en-US" dirty="0"/>
              <a:t>If I want the same content to appear in multiple Google </a:t>
            </a:r>
            <a:r>
              <a:rPr lang="en-US" dirty="0" err="1"/>
              <a:t>gDocs</a:t>
            </a:r>
            <a:r>
              <a:rPr lang="en-US" dirty="0"/>
              <a:t>, I need to copy that shared content into each </a:t>
            </a:r>
            <a:r>
              <a:rPr lang="en-US" dirty="0" err="1"/>
              <a:t>gDoc</a:t>
            </a:r>
            <a:r>
              <a:rPr lang="en-US" dirty="0"/>
              <a:t>. Zero reuse.</a:t>
            </a:r>
          </a:p>
          <a:p>
            <a:endParaRPr lang="en-US" dirty="0"/>
          </a:p>
          <a:p>
            <a:r>
              <a:rPr lang="en-US" dirty="0"/>
              <a:t>In MS Word, I have options for creating a library of reusable snippets that can be referenced into multiple MS Word docs. It's tricky, but works at the phrase or small block level. Reusing MS Word documents or large sections of a document across multiple publications requires heroics and a high pain threshold. </a:t>
            </a:r>
          </a:p>
          <a:p>
            <a:endParaRPr lang="en-US" dirty="0"/>
          </a:p>
          <a:p>
            <a:r>
              <a:rPr lang="en-US" dirty="0"/>
              <a:t>XML and DITA were designed from Day-1 to identify reusable content and then to reference it from most any other topic. The @id attribute serves as the identifier for reusable elements. The @conref and @conkeyrefs attributes serve as the mechanisms to reference that reusable content. </a:t>
            </a:r>
          </a:p>
          <a:p>
            <a:endParaRPr lang="en-US" dirty="0"/>
          </a:p>
          <a:p>
            <a:r>
              <a:rPr lang="en-US" dirty="0"/>
              <a:t>ACM SIGDOC resources at </a:t>
            </a:r>
            <a:r>
              <a:rPr lang="en-US" dirty="0">
                <a:hlinkClick r:id="rId3"/>
              </a:rPr>
              <a:t>https://acm-sigdoc-structured.org</a:t>
            </a:r>
            <a:r>
              <a:rPr lang="en-US" dirty="0"/>
              <a:t>:</a:t>
            </a:r>
            <a:br>
              <a:rPr lang="en-US" dirty="0"/>
            </a:br>
            <a:r>
              <a:rPr lang="en-US" dirty="0"/>
              <a:t>- ACM-013: How does OASIS DITA support content reuse?</a:t>
            </a:r>
            <a:br>
              <a:rPr lang="en-US" dirty="0"/>
            </a:br>
            <a:r>
              <a:rPr lang="en-US" dirty="0"/>
              <a:t>- ACM-027: How do I manage reusable text resources in DITA using direct references?</a:t>
            </a:r>
            <a:br>
              <a:rPr lang="en-US" dirty="0"/>
            </a:br>
            <a:r>
              <a:rPr lang="en-US" dirty="0"/>
              <a:t>- ACM-028: How do I manage reusable text resources in DITA using indirect, key-based references?</a:t>
            </a:r>
          </a:p>
          <a:p>
            <a:endParaRPr lang="en-US" dirty="0"/>
          </a:p>
          <a:p>
            <a:r>
              <a:rPr lang="en-US" dirty="0"/>
              <a:t>GenAI prompt(s):</a:t>
            </a:r>
            <a:br>
              <a:rPr lang="en-US" dirty="0"/>
            </a:br>
            <a:r>
              <a:rPr lang="en-US" dirty="0"/>
              <a:t>- "How does DITA promote content reuse"?</a:t>
            </a:r>
          </a:p>
        </p:txBody>
      </p:sp>
      <p:sp>
        <p:nvSpPr>
          <p:cNvPr id="4" name="Slide Number Placeholder 3">
            <a:extLst>
              <a:ext uri="{FF2B5EF4-FFF2-40B4-BE49-F238E27FC236}">
                <a16:creationId xmlns:a16="http://schemas.microsoft.com/office/drawing/2014/main" id="{75155F58-9BE2-AD29-784F-570B89D86558}"/>
              </a:ext>
            </a:extLst>
          </p:cNvPr>
          <p:cNvSpPr>
            <a:spLocks noGrp="1"/>
          </p:cNvSpPr>
          <p:nvPr>
            <p:ph type="sldNum" sz="quarter" idx="5"/>
          </p:nvPr>
        </p:nvSpPr>
        <p:spPr/>
        <p:txBody>
          <a:bodyPr/>
          <a:lstStyle/>
          <a:p>
            <a:fld id="{E18525F0-6494-4F66-B5D3-781F50489CB4}" type="slidenum">
              <a:rPr lang="en-US" smtClean="0"/>
              <a:t>18</a:t>
            </a:fld>
            <a:endParaRPr lang="en-US"/>
          </a:p>
        </p:txBody>
      </p:sp>
    </p:spTree>
    <p:extLst>
      <p:ext uri="{BB962C8B-B14F-4D97-AF65-F5344CB8AC3E}">
        <p14:creationId xmlns:p14="http://schemas.microsoft.com/office/powerpoint/2010/main" val="3643417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0EEFE-C982-1833-4DAD-AC9A2EE34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6FE3F-6B21-CFAB-4E95-9EE4DBF11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D2987-B89C-2A90-3544-9B77A32992C9}"/>
              </a:ext>
            </a:extLst>
          </p:cNvPr>
          <p:cNvSpPr>
            <a:spLocks noGrp="1"/>
          </p:cNvSpPr>
          <p:nvPr>
            <p:ph type="body" idx="1"/>
          </p:nvPr>
        </p:nvSpPr>
        <p:spPr/>
        <p:txBody>
          <a:bodyPr/>
          <a:lstStyle/>
          <a:p>
            <a:r>
              <a:rPr lang="en-US" dirty="0"/>
              <a:t>DITA maps provide the engine for topic-based authoring, modular reuse, single-source publishing, and key-based referencing.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GenAI prompt(s): </a:t>
            </a:r>
            <a:br>
              <a:rPr lang="en-US" dirty="0"/>
            </a:br>
            <a:r>
              <a:rPr lang="en-US" dirty="0"/>
              <a:t>- "What is a DITA map?"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"How do I define keys in a DITA map?" </a:t>
            </a:r>
            <a:br>
              <a:rPr lang="en-US" dirty="0"/>
            </a:br>
            <a:r>
              <a:rPr lang="en-US" dirty="0"/>
              <a:t>- "Why are key references preferable to hard-coded references?"</a:t>
            </a:r>
            <a:br>
              <a:rPr lang="en-US" dirty="0"/>
            </a:br>
            <a:r>
              <a:rPr lang="en-US" dirty="0"/>
              <a:t>- "Generate a DITA 2.0 map that references a DITA generic topic, task topic, concept topic, and reference topic."</a:t>
            </a:r>
          </a:p>
          <a:p>
            <a:endParaRPr lang="en-US" dirty="0"/>
          </a:p>
        </p:txBody>
      </p:sp>
      <p:sp>
        <p:nvSpPr>
          <p:cNvPr id="4" name="Slide Number Placeholder 3">
            <a:extLst>
              <a:ext uri="{FF2B5EF4-FFF2-40B4-BE49-F238E27FC236}">
                <a16:creationId xmlns:a16="http://schemas.microsoft.com/office/drawing/2014/main" id="{5D3A6FEE-F3ED-1DC9-24A5-D2BDD5E07CAE}"/>
              </a:ext>
            </a:extLst>
          </p:cNvPr>
          <p:cNvSpPr>
            <a:spLocks noGrp="1"/>
          </p:cNvSpPr>
          <p:nvPr>
            <p:ph type="sldNum" sz="quarter" idx="5"/>
          </p:nvPr>
        </p:nvSpPr>
        <p:spPr/>
        <p:txBody>
          <a:bodyPr/>
          <a:lstStyle/>
          <a:p>
            <a:fld id="{E18525F0-6494-4F66-B5D3-781F50489CB4}" type="slidenum">
              <a:rPr lang="en-US" smtClean="0"/>
              <a:t>19</a:t>
            </a:fld>
            <a:endParaRPr lang="en-US"/>
          </a:p>
        </p:txBody>
      </p:sp>
    </p:spTree>
    <p:extLst>
      <p:ext uri="{BB962C8B-B14F-4D97-AF65-F5344CB8AC3E}">
        <p14:creationId xmlns:p14="http://schemas.microsoft.com/office/powerpoint/2010/main" val="52636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audience for the presentation consists of ACM SIGDOC members, including instructors and students. No prior experience with structured content or DITA in particular is assumed. The presentation notes contain many links to free, ready-to-download ACM SIGDOC resources, so there is significantly more detail behind everything discussed in this introduction. In PowerPoint, consider viewing this presentation in "Notes Page" view in order to enable active links to these resources. </a:t>
            </a:r>
          </a:p>
        </p:txBody>
      </p:sp>
      <p:sp>
        <p:nvSpPr>
          <p:cNvPr id="4" name="Slide Number Placeholder 3"/>
          <p:cNvSpPr>
            <a:spLocks noGrp="1"/>
          </p:cNvSpPr>
          <p:nvPr>
            <p:ph type="sldNum" sz="quarter" idx="5"/>
          </p:nvPr>
        </p:nvSpPr>
        <p:spPr/>
        <p:txBody>
          <a:bodyPr/>
          <a:lstStyle/>
          <a:p>
            <a:fld id="{E18525F0-6494-4F66-B5D3-781F50489CB4}" type="slidenum">
              <a:rPr lang="en-US" smtClean="0"/>
              <a:t>2</a:t>
            </a:fld>
            <a:endParaRPr lang="en-US"/>
          </a:p>
        </p:txBody>
      </p:sp>
    </p:spTree>
    <p:extLst>
      <p:ext uri="{BB962C8B-B14F-4D97-AF65-F5344CB8AC3E}">
        <p14:creationId xmlns:p14="http://schemas.microsoft.com/office/powerpoint/2010/main" val="2009698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9EFC1-1E12-6EAC-11FA-C10B638BF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FD6A57-5403-FB81-438F-BEBF9A77FE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35F9B-805C-D3A6-834A-D99A5897299A}"/>
              </a:ext>
            </a:extLst>
          </p:cNvPr>
          <p:cNvSpPr>
            <a:spLocks noGrp="1"/>
          </p:cNvSpPr>
          <p:nvPr>
            <p:ph type="body" idx="1"/>
          </p:nvPr>
        </p:nvSpPr>
        <p:spPr/>
        <p:txBody>
          <a:bodyPr/>
          <a:lstStyle/>
          <a:p>
            <a:r>
              <a:rPr lang="en-US" dirty="0"/>
              <a:t>Not rocket science. At a document level, the DITA architecture consists of maps, content topics, and reuse libraries. </a:t>
            </a:r>
          </a:p>
        </p:txBody>
      </p:sp>
      <p:sp>
        <p:nvSpPr>
          <p:cNvPr id="4" name="Slide Number Placeholder 3">
            <a:extLst>
              <a:ext uri="{FF2B5EF4-FFF2-40B4-BE49-F238E27FC236}">
                <a16:creationId xmlns:a16="http://schemas.microsoft.com/office/drawing/2014/main" id="{F2A48B8E-7F95-9844-599A-265D73EC51F4}"/>
              </a:ext>
            </a:extLst>
          </p:cNvPr>
          <p:cNvSpPr>
            <a:spLocks noGrp="1"/>
          </p:cNvSpPr>
          <p:nvPr>
            <p:ph type="sldNum" sz="quarter" idx="5"/>
          </p:nvPr>
        </p:nvSpPr>
        <p:spPr/>
        <p:txBody>
          <a:bodyPr/>
          <a:lstStyle/>
          <a:p>
            <a:fld id="{E18525F0-6494-4F66-B5D3-781F50489CB4}" type="slidenum">
              <a:rPr lang="en-US" smtClean="0"/>
              <a:t>20</a:t>
            </a:fld>
            <a:endParaRPr lang="en-US"/>
          </a:p>
        </p:txBody>
      </p:sp>
    </p:spTree>
    <p:extLst>
      <p:ext uri="{BB962C8B-B14F-4D97-AF65-F5344CB8AC3E}">
        <p14:creationId xmlns:p14="http://schemas.microsoft.com/office/powerpoint/2010/main" val="2875119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B9F3F-830C-1E20-37C4-EDDFE124E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3C82C-3F6A-0E44-6D98-6009412B23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E26AC7-CEA8-3947-B087-AA1EF955A57C}"/>
              </a:ext>
            </a:extLst>
          </p:cNvPr>
          <p:cNvSpPr>
            <a:spLocks noGrp="1"/>
          </p:cNvSpPr>
          <p:nvPr>
            <p:ph type="body" idx="1"/>
          </p:nvPr>
        </p:nvSpPr>
        <p:spPr/>
        <p:txBody>
          <a:bodyPr/>
          <a:lstStyle/>
          <a:p>
            <a:r>
              <a:rPr lang="en-US" dirty="0"/>
              <a:t>After a few days, working in maps, topics, and libraries becomes logical. </a:t>
            </a:r>
          </a:p>
        </p:txBody>
      </p:sp>
      <p:sp>
        <p:nvSpPr>
          <p:cNvPr id="4" name="Slide Number Placeholder 3">
            <a:extLst>
              <a:ext uri="{FF2B5EF4-FFF2-40B4-BE49-F238E27FC236}">
                <a16:creationId xmlns:a16="http://schemas.microsoft.com/office/drawing/2014/main" id="{8E6407A1-DA41-94E5-A15B-16422EEF79BE}"/>
              </a:ext>
            </a:extLst>
          </p:cNvPr>
          <p:cNvSpPr>
            <a:spLocks noGrp="1"/>
          </p:cNvSpPr>
          <p:nvPr>
            <p:ph type="sldNum" sz="quarter" idx="5"/>
          </p:nvPr>
        </p:nvSpPr>
        <p:spPr/>
        <p:txBody>
          <a:bodyPr/>
          <a:lstStyle/>
          <a:p>
            <a:fld id="{E18525F0-6494-4F66-B5D3-781F50489CB4}" type="slidenum">
              <a:rPr lang="en-US" smtClean="0"/>
              <a:t>21</a:t>
            </a:fld>
            <a:endParaRPr lang="en-US"/>
          </a:p>
        </p:txBody>
      </p:sp>
    </p:spTree>
    <p:extLst>
      <p:ext uri="{BB962C8B-B14F-4D97-AF65-F5344CB8AC3E}">
        <p14:creationId xmlns:p14="http://schemas.microsoft.com/office/powerpoint/2010/main" val="1203101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1B902-68F6-108E-6897-D64428073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EAC8B-B695-EA37-2EC1-B194499FEF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7B3106-18DC-C8BE-292E-7E1631C65A71}"/>
              </a:ext>
            </a:extLst>
          </p:cNvPr>
          <p:cNvSpPr>
            <a:spLocks noGrp="1"/>
          </p:cNvSpPr>
          <p:nvPr>
            <p:ph type="body" idx="1"/>
          </p:nvPr>
        </p:nvSpPr>
        <p:spPr/>
        <p:txBody>
          <a:bodyPr/>
          <a:lstStyle/>
          <a:p>
            <a:r>
              <a:rPr lang="en-US" dirty="0"/>
              <a:t>Moving to out-of-the-box DITA from a word processor is less challenging than you might think – as long as you adjust your expectations. </a:t>
            </a:r>
          </a:p>
          <a:p>
            <a:endParaRPr lang="en-US" dirty="0"/>
          </a:p>
          <a:p>
            <a:r>
              <a:rPr lang="en-US" dirty="0"/>
              <a:t>GenAI prompt(s):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"How does writing in DITA differ from writing in a word processor?"</a:t>
            </a:r>
            <a:br>
              <a:rPr lang="en-US" dirty="0"/>
            </a:br>
            <a:r>
              <a:rPr lang="en-US" dirty="0"/>
              <a:t>- "What is the difference between linear and modular documentation?"</a:t>
            </a:r>
          </a:p>
          <a:p>
            <a:endParaRPr lang="en-US" dirty="0"/>
          </a:p>
          <a:p>
            <a:endParaRPr lang="en-US" dirty="0"/>
          </a:p>
        </p:txBody>
      </p:sp>
      <p:sp>
        <p:nvSpPr>
          <p:cNvPr id="4" name="Slide Number Placeholder 3">
            <a:extLst>
              <a:ext uri="{FF2B5EF4-FFF2-40B4-BE49-F238E27FC236}">
                <a16:creationId xmlns:a16="http://schemas.microsoft.com/office/drawing/2014/main" id="{2900732B-9C22-6309-904E-18B7CF30879C}"/>
              </a:ext>
            </a:extLst>
          </p:cNvPr>
          <p:cNvSpPr>
            <a:spLocks noGrp="1"/>
          </p:cNvSpPr>
          <p:nvPr>
            <p:ph type="sldNum" sz="quarter" idx="5"/>
          </p:nvPr>
        </p:nvSpPr>
        <p:spPr/>
        <p:txBody>
          <a:bodyPr/>
          <a:lstStyle/>
          <a:p>
            <a:fld id="{E18525F0-6494-4F66-B5D3-781F50489CB4}" type="slidenum">
              <a:rPr lang="en-US" smtClean="0"/>
              <a:t>22</a:t>
            </a:fld>
            <a:endParaRPr lang="en-US"/>
          </a:p>
        </p:txBody>
      </p:sp>
    </p:spTree>
    <p:extLst>
      <p:ext uri="{BB962C8B-B14F-4D97-AF65-F5344CB8AC3E}">
        <p14:creationId xmlns:p14="http://schemas.microsoft.com/office/powerpoint/2010/main" val="2318673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A64F7-4969-AB41-B1E6-9FEF9CC14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7E818-13F5-EC6E-A669-EBE78FF73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2FE68-A5EE-1DD1-BE16-31E2551619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F3C9F9-3FF9-B043-9ECA-202937B9A51B}"/>
              </a:ext>
            </a:extLst>
          </p:cNvPr>
          <p:cNvSpPr>
            <a:spLocks noGrp="1"/>
          </p:cNvSpPr>
          <p:nvPr>
            <p:ph type="sldNum" sz="quarter" idx="5"/>
          </p:nvPr>
        </p:nvSpPr>
        <p:spPr/>
        <p:txBody>
          <a:bodyPr/>
          <a:lstStyle/>
          <a:p>
            <a:fld id="{E18525F0-6494-4F66-B5D3-781F50489CB4}" type="slidenum">
              <a:rPr lang="en-US" smtClean="0"/>
              <a:t>23</a:t>
            </a:fld>
            <a:endParaRPr lang="en-US"/>
          </a:p>
        </p:txBody>
      </p:sp>
    </p:spTree>
    <p:extLst>
      <p:ext uri="{BB962C8B-B14F-4D97-AF65-F5344CB8AC3E}">
        <p14:creationId xmlns:p14="http://schemas.microsoft.com/office/powerpoint/2010/main" val="3798669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AE9E7-97EA-587F-DD0A-C8E0FAB6B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59DAF-BF4C-ECBF-B6F1-06531E29F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31098D-044D-F811-644D-43035E9BF5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C0ACFC-D384-C8DE-3322-0DD63DA26BB3}"/>
              </a:ext>
            </a:extLst>
          </p:cNvPr>
          <p:cNvSpPr>
            <a:spLocks noGrp="1"/>
          </p:cNvSpPr>
          <p:nvPr>
            <p:ph type="sldNum" sz="quarter" idx="5"/>
          </p:nvPr>
        </p:nvSpPr>
        <p:spPr/>
        <p:txBody>
          <a:bodyPr/>
          <a:lstStyle/>
          <a:p>
            <a:fld id="{E18525F0-6494-4F66-B5D3-781F50489CB4}" type="slidenum">
              <a:rPr lang="en-US" smtClean="0"/>
              <a:t>24</a:t>
            </a:fld>
            <a:endParaRPr lang="en-US"/>
          </a:p>
        </p:txBody>
      </p:sp>
    </p:spTree>
    <p:extLst>
      <p:ext uri="{BB962C8B-B14F-4D97-AF65-F5344CB8AC3E}">
        <p14:creationId xmlns:p14="http://schemas.microsoft.com/office/powerpoint/2010/main" val="2922364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D2726-E347-AAA8-3DCC-19B73FA28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EAAFE-4D1C-797F-A31B-A41D3467D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50460-9DBE-B505-4E52-F11376E888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727559-1817-5B94-FA60-1C9E6438DD05}"/>
              </a:ext>
            </a:extLst>
          </p:cNvPr>
          <p:cNvSpPr>
            <a:spLocks noGrp="1"/>
          </p:cNvSpPr>
          <p:nvPr>
            <p:ph type="sldNum" sz="quarter" idx="5"/>
          </p:nvPr>
        </p:nvSpPr>
        <p:spPr/>
        <p:txBody>
          <a:bodyPr/>
          <a:lstStyle/>
          <a:p>
            <a:fld id="{E18525F0-6494-4F66-B5D3-781F50489CB4}" type="slidenum">
              <a:rPr lang="en-US" smtClean="0"/>
              <a:t>25</a:t>
            </a:fld>
            <a:endParaRPr lang="en-US"/>
          </a:p>
        </p:txBody>
      </p:sp>
    </p:spTree>
    <p:extLst>
      <p:ext uri="{BB962C8B-B14F-4D97-AF65-F5344CB8AC3E}">
        <p14:creationId xmlns:p14="http://schemas.microsoft.com/office/powerpoint/2010/main" val="1135124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E654C-8642-E086-A75C-25ED0263B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F142C-1303-B5D8-3542-C870AEF1E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EB26A-1A50-B819-B2A5-4D505A9C977F}"/>
              </a:ext>
            </a:extLst>
          </p:cNvPr>
          <p:cNvSpPr>
            <a:spLocks noGrp="1"/>
          </p:cNvSpPr>
          <p:nvPr>
            <p:ph type="body" idx="1"/>
          </p:nvPr>
        </p:nvSpPr>
        <p:spPr/>
        <p:txBody>
          <a:bodyPr/>
          <a:lstStyle/>
          <a:p>
            <a:r>
              <a:rPr lang="en-US" dirty="0"/>
              <a:t>Plain text editors have no built-in XML parser. As you enter DITA markup, the text editor cannot identify where the markup is not well-formed syntactically or invalid relative to a DTD. </a:t>
            </a:r>
          </a:p>
          <a:p>
            <a:endParaRPr lang="en-US" dirty="0"/>
          </a:p>
          <a:p>
            <a:r>
              <a:rPr lang="en-US" dirty="0"/>
              <a:t>When working in a plain text editor, consider downloading and installing the free, open-source </a:t>
            </a:r>
            <a:r>
              <a:rPr lang="en-US" dirty="0">
                <a:hlinkClick r:id="rId3"/>
              </a:rPr>
              <a:t>DITA Open Toolkit</a:t>
            </a:r>
            <a:r>
              <a:rPr lang="en-US" dirty="0"/>
              <a:t>. While you edit content in one window, you can submit your DITA map to the DITA Open Toolkit in a separate window. The DITA Open Toolkit supports an XML parser, so it reports any errors that may be in your working markup. The various stylesheets in the DITA Open Toolkit allow you to publish the same content (map) to multiple output formats, such as HTML5, PDF, or Markdown. </a:t>
            </a:r>
          </a:p>
        </p:txBody>
      </p:sp>
      <p:sp>
        <p:nvSpPr>
          <p:cNvPr id="4" name="Slide Number Placeholder 3">
            <a:extLst>
              <a:ext uri="{FF2B5EF4-FFF2-40B4-BE49-F238E27FC236}">
                <a16:creationId xmlns:a16="http://schemas.microsoft.com/office/drawing/2014/main" id="{410D018D-DDF6-E79F-8075-1C234293C45C}"/>
              </a:ext>
            </a:extLst>
          </p:cNvPr>
          <p:cNvSpPr>
            <a:spLocks noGrp="1"/>
          </p:cNvSpPr>
          <p:nvPr>
            <p:ph type="sldNum" sz="quarter" idx="5"/>
          </p:nvPr>
        </p:nvSpPr>
        <p:spPr/>
        <p:txBody>
          <a:bodyPr/>
          <a:lstStyle/>
          <a:p>
            <a:fld id="{E18525F0-6494-4F66-B5D3-781F50489CB4}" type="slidenum">
              <a:rPr lang="en-US" smtClean="0"/>
              <a:t>26</a:t>
            </a:fld>
            <a:endParaRPr lang="en-US"/>
          </a:p>
        </p:txBody>
      </p:sp>
    </p:spTree>
    <p:extLst>
      <p:ext uri="{BB962C8B-B14F-4D97-AF65-F5344CB8AC3E}">
        <p14:creationId xmlns:p14="http://schemas.microsoft.com/office/powerpoint/2010/main" val="972668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B3C71-6B48-7F93-1074-E25E3E050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A6E8F-13F0-88A7-96E4-9D4C11671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CB2475-19D2-96BF-33AE-E8E112CEFA65}"/>
              </a:ext>
            </a:extLst>
          </p:cNvPr>
          <p:cNvSpPr>
            <a:spLocks noGrp="1"/>
          </p:cNvSpPr>
          <p:nvPr>
            <p:ph type="body" idx="1"/>
          </p:nvPr>
        </p:nvSpPr>
        <p:spPr/>
        <p:txBody>
          <a:bodyPr/>
          <a:lstStyle/>
          <a:p>
            <a:r>
              <a:rPr lang="en-US" dirty="0"/>
              <a:t>The </a:t>
            </a:r>
            <a:r>
              <a:rPr lang="en-US" dirty="0" err="1">
                <a:hlinkClick r:id="rId3"/>
              </a:rPr>
              <a:t>XMLMind</a:t>
            </a:r>
            <a:r>
              <a:rPr lang="en-US" dirty="0">
                <a:hlinkClick r:id="rId3"/>
              </a:rPr>
              <a:t> Personal Edition Editor</a:t>
            </a:r>
            <a:r>
              <a:rPr lang="en-US" dirty="0"/>
              <a:t> is free, cross-platform (Windows, Mac), and usable.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working in the Personal Edition of </a:t>
            </a:r>
            <a:r>
              <a:rPr lang="en-US" dirty="0" err="1"/>
              <a:t>XMLMind</a:t>
            </a:r>
            <a:r>
              <a:rPr lang="en-US" dirty="0"/>
              <a:t>, there is no integrated XML parser. Consider downloading and installing the free, open-source </a:t>
            </a:r>
            <a:r>
              <a:rPr lang="en-US" dirty="0">
                <a:hlinkClick r:id="rId4"/>
              </a:rPr>
              <a:t>DITA Open Toolkit</a:t>
            </a:r>
            <a:r>
              <a:rPr lang="en-US" dirty="0"/>
              <a:t>. While you edit content in </a:t>
            </a:r>
            <a:r>
              <a:rPr lang="en-US" dirty="0" err="1"/>
              <a:t>XMLMind</a:t>
            </a:r>
            <a:r>
              <a:rPr lang="en-US" dirty="0"/>
              <a:t>, you can submit your DITA map to the DITA Open Toolkit in a separate window. The DITA Open Toolkit supports an XML parser, so it reports any errors that may be in your working markup. The various stylesheets in the DITA Open Toolkit allow you to publish the same content (map) to multiple output formats, such as HTML5, PDF, or Markdown. </a:t>
            </a:r>
          </a:p>
          <a:p>
            <a:endParaRPr lang="en-US" dirty="0"/>
          </a:p>
          <a:p>
            <a:r>
              <a:rPr lang="en-US" dirty="0"/>
              <a:t>ACM SIGDOC resources at </a:t>
            </a:r>
            <a:r>
              <a:rPr lang="en-US" dirty="0">
                <a:hlinkClick r:id="rId5"/>
              </a:rPr>
              <a:t>https://acm-sigdoc-structured.org</a:t>
            </a:r>
            <a:r>
              <a:rPr lang="en-US" dirty="0"/>
              <a:t>:</a:t>
            </a:r>
            <a:br>
              <a:rPr lang="en-US" dirty="0"/>
            </a:br>
            <a:r>
              <a:rPr lang="en-US" dirty="0"/>
              <a:t>- ACM-014: </a:t>
            </a:r>
            <a:r>
              <a:rPr lang="en-US" dirty="0" err="1"/>
              <a:t>XMLmind</a:t>
            </a:r>
            <a:r>
              <a:rPr lang="en-US" dirty="0"/>
              <a:t> Editor </a:t>
            </a:r>
            <a:r>
              <a:rPr lang="en-US" dirty="0" err="1"/>
              <a:t>Quickstart</a:t>
            </a:r>
            <a:r>
              <a:rPr lang="en-US" dirty="0"/>
              <a:t>: How do I create, assemble, and build my first DITA publication?</a:t>
            </a:r>
          </a:p>
        </p:txBody>
      </p:sp>
      <p:sp>
        <p:nvSpPr>
          <p:cNvPr id="4" name="Slide Number Placeholder 3">
            <a:extLst>
              <a:ext uri="{FF2B5EF4-FFF2-40B4-BE49-F238E27FC236}">
                <a16:creationId xmlns:a16="http://schemas.microsoft.com/office/drawing/2014/main" id="{65AFD952-AD0C-2482-224C-1AE15B8C49CC}"/>
              </a:ext>
            </a:extLst>
          </p:cNvPr>
          <p:cNvSpPr>
            <a:spLocks noGrp="1"/>
          </p:cNvSpPr>
          <p:nvPr>
            <p:ph type="sldNum" sz="quarter" idx="5"/>
          </p:nvPr>
        </p:nvSpPr>
        <p:spPr/>
        <p:txBody>
          <a:bodyPr/>
          <a:lstStyle/>
          <a:p>
            <a:fld id="{E18525F0-6494-4F66-B5D3-781F50489CB4}" type="slidenum">
              <a:rPr lang="en-US" smtClean="0"/>
              <a:t>27</a:t>
            </a:fld>
            <a:endParaRPr lang="en-US"/>
          </a:p>
        </p:txBody>
      </p:sp>
    </p:spTree>
    <p:extLst>
      <p:ext uri="{BB962C8B-B14F-4D97-AF65-F5344CB8AC3E}">
        <p14:creationId xmlns:p14="http://schemas.microsoft.com/office/powerpoint/2010/main" val="958161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1DD5A-9E5B-6AC8-138A-358B90575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37B07-7A51-10ED-594C-D5BA9DB37D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C0E7F-55D6-DA6A-8030-419D2DC824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college-level computer science departments ask their students to download and install the free </a:t>
            </a:r>
            <a:r>
              <a:rPr lang="en-US" dirty="0">
                <a:hlinkClick r:id="rId3"/>
              </a:rPr>
              <a:t>Microsoft Visual Studio Code</a:t>
            </a:r>
            <a:r>
              <a:rPr lang="en-US" dirty="0"/>
              <a:t> editor. The default editor knows nothing about XML or DITA, so you need to install a free VS Code extension called </a:t>
            </a:r>
            <a:r>
              <a:rPr lang="en-US" dirty="0" err="1">
                <a:hlinkClick r:id="rId4"/>
              </a:rPr>
              <a:t>DitaCraft</a:t>
            </a:r>
            <a:r>
              <a:rPr lang="en-US" dirty="0">
                <a:hlinkClick r:id="rId4"/>
              </a:rPr>
              <a:t> Extension</a:t>
            </a:r>
            <a:r>
              <a:rPr lang="en-US" dirty="0"/>
              <a:t>. This extension enables basic DITA editing capabilities for anyone using VS Code.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ACM SIGDOC resources at </a:t>
            </a:r>
            <a:r>
              <a:rPr lang="en-US" dirty="0">
                <a:hlinkClick r:id="rId5"/>
              </a:rPr>
              <a:t>https://acm-sigdoc-structured.org</a:t>
            </a:r>
            <a:r>
              <a:rPr lang="en-US" dirty="0"/>
              <a:t>:</a:t>
            </a:r>
            <a:br>
              <a:rPr lang="en-US" dirty="0"/>
            </a:br>
            <a:r>
              <a:rPr lang="en-US" dirty="0"/>
              <a:t>-</a:t>
            </a:r>
            <a:r>
              <a:rPr lang="en-US" b="1" dirty="0"/>
              <a:t>ACM-032</a:t>
            </a:r>
            <a:r>
              <a:rPr lang="en-US" dirty="0"/>
              <a:t>: </a:t>
            </a:r>
            <a:r>
              <a:rPr lang="en-US" i="1" dirty="0"/>
              <a:t>QuickStart: </a:t>
            </a:r>
            <a:r>
              <a:rPr lang="en-US" i="1" dirty="0" err="1"/>
              <a:t>DitaCraft</a:t>
            </a:r>
            <a:r>
              <a:rPr lang="en-US" i="1" dirty="0"/>
              <a:t> and Visual Studio Code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DEF16C8-C25C-25C1-6542-96BE7BE7D5EB}"/>
              </a:ext>
            </a:extLst>
          </p:cNvPr>
          <p:cNvSpPr>
            <a:spLocks noGrp="1"/>
          </p:cNvSpPr>
          <p:nvPr>
            <p:ph type="sldNum" sz="quarter" idx="5"/>
          </p:nvPr>
        </p:nvSpPr>
        <p:spPr/>
        <p:txBody>
          <a:bodyPr/>
          <a:lstStyle/>
          <a:p>
            <a:fld id="{E18525F0-6494-4F66-B5D3-781F50489CB4}" type="slidenum">
              <a:rPr lang="en-US" smtClean="0"/>
              <a:t>28</a:t>
            </a:fld>
            <a:endParaRPr lang="en-US"/>
          </a:p>
        </p:txBody>
      </p:sp>
    </p:spTree>
    <p:extLst>
      <p:ext uri="{BB962C8B-B14F-4D97-AF65-F5344CB8AC3E}">
        <p14:creationId xmlns:p14="http://schemas.microsoft.com/office/powerpoint/2010/main" val="2444099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915E0-73EE-9D73-E520-0BACD03E84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8A51B-999D-828A-2AEF-55CC0092F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DC2BBB-0707-92E4-58CE-7FF4447CBADF}"/>
              </a:ext>
            </a:extLst>
          </p:cNvPr>
          <p:cNvSpPr>
            <a:spLocks noGrp="1"/>
          </p:cNvSpPr>
          <p:nvPr>
            <p:ph type="body" idx="1"/>
          </p:nvPr>
        </p:nvSpPr>
        <p:spPr/>
        <p:txBody>
          <a:bodyPr/>
          <a:lstStyle/>
          <a:p>
            <a:endParaRPr lang="en-US" dirty="0"/>
          </a:p>
          <a:p>
            <a:r>
              <a:rPr lang="en-US" dirty="0"/>
              <a:t>ACM SIGDOC resources at </a:t>
            </a:r>
            <a:r>
              <a:rPr lang="en-US" dirty="0">
                <a:hlinkClick r:id="rId3"/>
              </a:rPr>
              <a:t>https://acm-sigdoc-structured.org</a:t>
            </a:r>
            <a:r>
              <a:rPr lang="en-US" dirty="0"/>
              <a:t>:</a:t>
            </a:r>
            <a:br>
              <a:rPr lang="en-US" dirty="0"/>
            </a:br>
            <a:r>
              <a:rPr lang="en-US" dirty="0"/>
              <a:t>- ACM-005: </a:t>
            </a:r>
            <a:r>
              <a:rPr lang="en-US" dirty="0" err="1"/>
              <a:t>Heretto</a:t>
            </a:r>
            <a:r>
              <a:rPr lang="en-US" dirty="0"/>
              <a:t> </a:t>
            </a:r>
            <a:r>
              <a:rPr lang="en-US" dirty="0" err="1"/>
              <a:t>Quickstart</a:t>
            </a:r>
            <a:r>
              <a:rPr lang="en-US" dirty="0"/>
              <a:t>: How do I create, assemble, and build my first DITA publication in the </a:t>
            </a:r>
            <a:r>
              <a:rPr lang="en-US" dirty="0" err="1"/>
              <a:t>Heretto</a:t>
            </a:r>
            <a:r>
              <a:rPr lang="en-US" dirty="0"/>
              <a:t> CCMS?</a:t>
            </a:r>
            <a:br>
              <a:rPr lang="en-US" dirty="0"/>
            </a:br>
            <a:r>
              <a:rPr lang="en-US" dirty="0"/>
              <a:t>- ACM-024: What is a Component Content Management System (CCMS)?</a:t>
            </a:r>
          </a:p>
        </p:txBody>
      </p:sp>
      <p:sp>
        <p:nvSpPr>
          <p:cNvPr id="4" name="Slide Number Placeholder 3">
            <a:extLst>
              <a:ext uri="{FF2B5EF4-FFF2-40B4-BE49-F238E27FC236}">
                <a16:creationId xmlns:a16="http://schemas.microsoft.com/office/drawing/2014/main" id="{D08AD7D5-EC3F-2F14-E08D-AEE2021C94AC}"/>
              </a:ext>
            </a:extLst>
          </p:cNvPr>
          <p:cNvSpPr>
            <a:spLocks noGrp="1"/>
          </p:cNvSpPr>
          <p:nvPr>
            <p:ph type="sldNum" sz="quarter" idx="5"/>
          </p:nvPr>
        </p:nvSpPr>
        <p:spPr/>
        <p:txBody>
          <a:bodyPr/>
          <a:lstStyle/>
          <a:p>
            <a:fld id="{E18525F0-6494-4F66-B5D3-781F50489CB4}" type="slidenum">
              <a:rPr lang="en-US" smtClean="0"/>
              <a:t>29</a:t>
            </a:fld>
            <a:endParaRPr lang="en-US"/>
          </a:p>
        </p:txBody>
      </p:sp>
    </p:spTree>
    <p:extLst>
      <p:ext uri="{BB962C8B-B14F-4D97-AF65-F5344CB8AC3E}">
        <p14:creationId xmlns:p14="http://schemas.microsoft.com/office/powerpoint/2010/main" val="3014104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90" rtl="0" eaLnBrk="1" fontAlgn="auto" latinLnBrk="0" hangingPunct="1">
              <a:lnSpc>
                <a:spcPct val="100000"/>
              </a:lnSpc>
              <a:spcBef>
                <a:spcPts val="0"/>
              </a:spcBef>
              <a:spcAft>
                <a:spcPts val="0"/>
              </a:spcAft>
              <a:buClrTx/>
              <a:buSzTx/>
              <a:buFontTx/>
              <a:buNone/>
              <a:tabLst/>
              <a:defRPr/>
            </a:pPr>
            <a:r>
              <a:rPr lang="en-US" dirty="0"/>
              <a:t>The presenter has both a background in academia and industry. Stan is chairperson for the </a:t>
            </a:r>
            <a:r>
              <a:rPr lang="en-US" dirty="0">
                <a:hlinkClick r:id="rId3"/>
              </a:rPr>
              <a:t>ACM SIGDOC Structured Authoring and Content Management Committee</a:t>
            </a:r>
            <a:r>
              <a:rPr lang="en-US" dirty="0"/>
              <a:t>. All the resources that we develop for the curriculum are posted to our web site </a:t>
            </a:r>
            <a:r>
              <a:rPr lang="en-US" dirty="0">
                <a:hlinkClick r:id="rId4"/>
              </a:rPr>
              <a:t>https://acm-sigdoc-structured.org</a:t>
            </a:r>
            <a:r>
              <a:rPr lang="en-US" dirty="0"/>
              <a:t>. </a:t>
            </a:r>
          </a:p>
          <a:p>
            <a:pPr defTabSz="946990">
              <a:defRPr/>
            </a:pPr>
            <a:br>
              <a:rPr lang="en-US" dirty="0"/>
            </a:br>
            <a:endParaRPr lang="en-US" dirty="0"/>
          </a:p>
          <a:p>
            <a:pPr defTabSz="946990">
              <a:defRPr/>
            </a:pPr>
            <a:r>
              <a:rPr lang="en-US" dirty="0"/>
              <a:t>- </a:t>
            </a:r>
          </a:p>
          <a:p>
            <a:endParaRPr lang="en-US" dirty="0"/>
          </a:p>
        </p:txBody>
      </p:sp>
      <p:sp>
        <p:nvSpPr>
          <p:cNvPr id="4" name="Slide Number Placeholder 3"/>
          <p:cNvSpPr>
            <a:spLocks noGrp="1"/>
          </p:cNvSpPr>
          <p:nvPr>
            <p:ph type="sldNum" sz="quarter" idx="5"/>
          </p:nvPr>
        </p:nvSpPr>
        <p:spPr/>
        <p:txBody>
          <a:bodyPr/>
          <a:lstStyle/>
          <a:p>
            <a:fld id="{E18525F0-6494-4F66-B5D3-781F50489CB4}" type="slidenum">
              <a:rPr lang="en-US" smtClean="0"/>
              <a:t>3</a:t>
            </a:fld>
            <a:endParaRPr lang="en-US"/>
          </a:p>
        </p:txBody>
      </p:sp>
    </p:spTree>
    <p:extLst>
      <p:ext uri="{BB962C8B-B14F-4D97-AF65-F5344CB8AC3E}">
        <p14:creationId xmlns:p14="http://schemas.microsoft.com/office/powerpoint/2010/main" val="2412884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727A5-CD99-7E84-E9B2-16D231352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FAE66-F697-7D32-4FB8-6744AB2633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2D65C-0343-4E60-7BF9-75977E7B4BCB}"/>
              </a:ext>
            </a:extLst>
          </p:cNvPr>
          <p:cNvSpPr>
            <a:spLocks noGrp="1"/>
          </p:cNvSpPr>
          <p:nvPr>
            <p:ph type="body" idx="1"/>
          </p:nvPr>
        </p:nvSpPr>
        <p:spPr/>
        <p:txBody>
          <a:bodyPr/>
          <a:lstStyle/>
          <a:p>
            <a:r>
              <a:rPr lang="en-US" dirty="0"/>
              <a:t>GenAI prompt(s): </a:t>
            </a:r>
          </a:p>
          <a:p>
            <a:r>
              <a:rPr lang="en-US" dirty="0"/>
              <a:t>- "What is a component content management system?"</a:t>
            </a:r>
          </a:p>
          <a:p>
            <a:r>
              <a:rPr lang="en-US" dirty="0"/>
              <a:t>- "What are the important features in a component content management system?" </a:t>
            </a:r>
          </a:p>
        </p:txBody>
      </p:sp>
      <p:sp>
        <p:nvSpPr>
          <p:cNvPr id="4" name="Slide Number Placeholder 3">
            <a:extLst>
              <a:ext uri="{FF2B5EF4-FFF2-40B4-BE49-F238E27FC236}">
                <a16:creationId xmlns:a16="http://schemas.microsoft.com/office/drawing/2014/main" id="{D5811551-E511-05BB-7C5C-20310E32C135}"/>
              </a:ext>
            </a:extLst>
          </p:cNvPr>
          <p:cNvSpPr>
            <a:spLocks noGrp="1"/>
          </p:cNvSpPr>
          <p:nvPr>
            <p:ph type="sldNum" sz="quarter" idx="5"/>
          </p:nvPr>
        </p:nvSpPr>
        <p:spPr/>
        <p:txBody>
          <a:bodyPr/>
          <a:lstStyle/>
          <a:p>
            <a:fld id="{E18525F0-6494-4F66-B5D3-781F50489CB4}" type="slidenum">
              <a:rPr lang="en-US" smtClean="0"/>
              <a:t>30</a:t>
            </a:fld>
            <a:endParaRPr lang="en-US"/>
          </a:p>
        </p:txBody>
      </p:sp>
    </p:spTree>
    <p:extLst>
      <p:ext uri="{BB962C8B-B14F-4D97-AF65-F5344CB8AC3E}">
        <p14:creationId xmlns:p14="http://schemas.microsoft.com/office/powerpoint/2010/main" val="1249667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5EDBD-874D-3820-30D2-07C0B95FA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341E6-020B-0625-9A2D-DC3EC5311B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51BBF9-AFF0-808E-995E-BEE22EBF20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D384BE-C0F8-F45F-919E-539727198AF7}"/>
              </a:ext>
            </a:extLst>
          </p:cNvPr>
          <p:cNvSpPr>
            <a:spLocks noGrp="1"/>
          </p:cNvSpPr>
          <p:nvPr>
            <p:ph type="sldNum" sz="quarter" idx="5"/>
          </p:nvPr>
        </p:nvSpPr>
        <p:spPr/>
        <p:txBody>
          <a:bodyPr/>
          <a:lstStyle/>
          <a:p>
            <a:fld id="{E18525F0-6494-4F66-B5D3-781F50489CB4}" type="slidenum">
              <a:rPr lang="en-US" smtClean="0"/>
              <a:t>31</a:t>
            </a:fld>
            <a:endParaRPr lang="en-US"/>
          </a:p>
        </p:txBody>
      </p:sp>
    </p:spTree>
    <p:extLst>
      <p:ext uri="{BB962C8B-B14F-4D97-AF65-F5344CB8AC3E}">
        <p14:creationId xmlns:p14="http://schemas.microsoft.com/office/powerpoint/2010/main" val="3872809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B51BB-535E-E126-BF5D-7CB5575671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4EF69-892F-2B0B-6D38-84D169053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BAF263-5815-39EC-6058-2A3F38CA0D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hlinkClick r:id="rId3"/>
              </a:rPr>
              <a:t>Syncro</a:t>
            </a:r>
            <a:r>
              <a:rPr lang="en-US" dirty="0">
                <a:hlinkClick r:id="rId3"/>
              </a:rPr>
              <a:t> Soft Oxygen Editor</a:t>
            </a:r>
            <a:r>
              <a:rPr lang="en-US" dirty="0"/>
              <a:t> is a full-featured, commercial DITA editor that is quite popular in the industry. Academic discounts are available. From the perspective of learning about DITA, the Oxygen Editor provides extensive documentation about DITA and extensive in-app user assistance. The </a:t>
            </a:r>
            <a:r>
              <a:rPr lang="en-US" dirty="0">
                <a:hlinkClick r:id="rId4"/>
              </a:rPr>
              <a:t>Oxygen Editor User Guide</a:t>
            </a:r>
            <a:r>
              <a:rPr lang="en-US" dirty="0"/>
              <a:t> sources are posted to GitHub. </a:t>
            </a:r>
          </a:p>
          <a:p>
            <a:endParaRPr lang="en-US" dirty="0"/>
          </a:p>
          <a:p>
            <a:r>
              <a:rPr lang="en-US" dirty="0"/>
              <a:t>ACM SIGDOC resources at </a:t>
            </a:r>
            <a:r>
              <a:rPr lang="en-US" dirty="0">
                <a:hlinkClick r:id="rId5"/>
              </a:rPr>
              <a:t>https://acm-sigdoc-structured.org</a:t>
            </a:r>
            <a:r>
              <a:rPr lang="en-US" dirty="0"/>
              <a:t>:</a:t>
            </a:r>
            <a:br>
              <a:rPr lang="en-US" dirty="0"/>
            </a:br>
            <a:r>
              <a:rPr lang="en-US" dirty="0"/>
              <a:t>- ACM-014: </a:t>
            </a:r>
            <a:r>
              <a:rPr lang="en-US" dirty="0" err="1"/>
              <a:t>XMLmind</a:t>
            </a:r>
            <a:r>
              <a:rPr lang="en-US" dirty="0"/>
              <a:t> Editor </a:t>
            </a:r>
            <a:r>
              <a:rPr lang="en-US" dirty="0" err="1"/>
              <a:t>Quickstart</a:t>
            </a:r>
            <a:r>
              <a:rPr lang="en-US" dirty="0"/>
              <a:t>: How do I create, assemble, and build my first DITA publication?</a:t>
            </a:r>
            <a:br>
              <a:rPr lang="en-US" dirty="0"/>
            </a:br>
            <a:r>
              <a:rPr lang="en-US" dirty="0"/>
              <a:t>- ACM-007: Configuring Oxygen Editor</a:t>
            </a:r>
            <a:br>
              <a:rPr lang="en-US" dirty="0"/>
            </a:br>
            <a:endParaRPr lang="en-US" dirty="0"/>
          </a:p>
        </p:txBody>
      </p:sp>
      <p:sp>
        <p:nvSpPr>
          <p:cNvPr id="4" name="Slide Number Placeholder 3">
            <a:extLst>
              <a:ext uri="{FF2B5EF4-FFF2-40B4-BE49-F238E27FC236}">
                <a16:creationId xmlns:a16="http://schemas.microsoft.com/office/drawing/2014/main" id="{53E74678-383E-AA23-80F9-5CA30CFF9AAC}"/>
              </a:ext>
            </a:extLst>
          </p:cNvPr>
          <p:cNvSpPr>
            <a:spLocks noGrp="1"/>
          </p:cNvSpPr>
          <p:nvPr>
            <p:ph type="sldNum" sz="quarter" idx="5"/>
          </p:nvPr>
        </p:nvSpPr>
        <p:spPr/>
        <p:txBody>
          <a:bodyPr/>
          <a:lstStyle/>
          <a:p>
            <a:fld id="{E18525F0-6494-4F66-B5D3-781F50489CB4}" type="slidenum">
              <a:rPr lang="en-US" smtClean="0"/>
              <a:t>32</a:t>
            </a:fld>
            <a:endParaRPr lang="en-US"/>
          </a:p>
        </p:txBody>
      </p:sp>
    </p:spTree>
    <p:extLst>
      <p:ext uri="{BB962C8B-B14F-4D97-AF65-F5344CB8AC3E}">
        <p14:creationId xmlns:p14="http://schemas.microsoft.com/office/powerpoint/2010/main" val="2369393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9A31A-5789-3392-67DF-D86DC294CE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1568D-B2F3-2AA3-52FA-A33ECF7034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EF2DD-E3CC-C92B-9076-DF97674537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6FE6F0-95DA-6DF3-7C57-B6C5D3B085E9}"/>
              </a:ext>
            </a:extLst>
          </p:cNvPr>
          <p:cNvSpPr>
            <a:spLocks noGrp="1"/>
          </p:cNvSpPr>
          <p:nvPr>
            <p:ph type="sldNum" sz="quarter" idx="5"/>
          </p:nvPr>
        </p:nvSpPr>
        <p:spPr/>
        <p:txBody>
          <a:bodyPr/>
          <a:lstStyle/>
          <a:p>
            <a:fld id="{E18525F0-6494-4F66-B5D3-781F50489CB4}" type="slidenum">
              <a:rPr lang="en-US" smtClean="0"/>
              <a:t>33</a:t>
            </a:fld>
            <a:endParaRPr lang="en-US"/>
          </a:p>
        </p:txBody>
      </p:sp>
    </p:spTree>
    <p:extLst>
      <p:ext uri="{BB962C8B-B14F-4D97-AF65-F5344CB8AC3E}">
        <p14:creationId xmlns:p14="http://schemas.microsoft.com/office/powerpoint/2010/main" val="2756744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BE8A9-7627-B36C-447C-170F4FB8C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7948D-1A22-40BE-88A6-45E40CA16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0F419-8942-0ADB-896E-AF6B63EEF701}"/>
              </a:ext>
            </a:extLst>
          </p:cNvPr>
          <p:cNvSpPr>
            <a:spLocks noGrp="1"/>
          </p:cNvSpPr>
          <p:nvPr>
            <p:ph type="body" idx="1"/>
          </p:nvPr>
        </p:nvSpPr>
        <p:spPr/>
        <p:txBody>
          <a:bodyPr/>
          <a:lstStyle/>
          <a:p>
            <a:r>
              <a:rPr lang="en-US" dirty="0"/>
              <a:t>Stay tuned for other workshops on structured authoring, content management, and relevant teaching plans. </a:t>
            </a:r>
          </a:p>
        </p:txBody>
      </p:sp>
      <p:sp>
        <p:nvSpPr>
          <p:cNvPr id="4" name="Slide Number Placeholder 3">
            <a:extLst>
              <a:ext uri="{FF2B5EF4-FFF2-40B4-BE49-F238E27FC236}">
                <a16:creationId xmlns:a16="http://schemas.microsoft.com/office/drawing/2014/main" id="{E1210418-9856-3B11-D0FD-538757BAA974}"/>
              </a:ext>
            </a:extLst>
          </p:cNvPr>
          <p:cNvSpPr>
            <a:spLocks noGrp="1"/>
          </p:cNvSpPr>
          <p:nvPr>
            <p:ph type="sldNum" sz="quarter" idx="5"/>
          </p:nvPr>
        </p:nvSpPr>
        <p:spPr/>
        <p:txBody>
          <a:bodyPr/>
          <a:lstStyle/>
          <a:p>
            <a:fld id="{E18525F0-6494-4F66-B5D3-781F50489CB4}" type="slidenum">
              <a:rPr lang="en-US" smtClean="0"/>
              <a:t>34</a:t>
            </a:fld>
            <a:endParaRPr lang="en-US"/>
          </a:p>
        </p:txBody>
      </p:sp>
    </p:spTree>
    <p:extLst>
      <p:ext uri="{BB962C8B-B14F-4D97-AF65-F5344CB8AC3E}">
        <p14:creationId xmlns:p14="http://schemas.microsoft.com/office/powerpoint/2010/main" val="3672954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0F15F-C393-4016-CD69-9106DE213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EE98A-DC55-CEE3-B9F0-1D5B424D97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EA53C3-9CAC-9E2F-DDD3-4DAD035AD6DE}"/>
              </a:ext>
            </a:extLst>
          </p:cNvPr>
          <p:cNvSpPr>
            <a:spLocks noGrp="1"/>
          </p:cNvSpPr>
          <p:nvPr>
            <p:ph type="body" idx="1"/>
          </p:nvPr>
        </p:nvSpPr>
        <p:spPr/>
        <p:txBody>
          <a:bodyPr/>
          <a:lstStyle/>
          <a:p>
            <a:r>
              <a:rPr lang="en-US" dirty="0"/>
              <a:t>Please stay in touch and, if possible, </a:t>
            </a:r>
            <a:r>
              <a:rPr lang="en-US"/>
              <a:t>get involved. </a:t>
            </a:r>
          </a:p>
        </p:txBody>
      </p:sp>
      <p:sp>
        <p:nvSpPr>
          <p:cNvPr id="4" name="Slide Number Placeholder 3">
            <a:extLst>
              <a:ext uri="{FF2B5EF4-FFF2-40B4-BE49-F238E27FC236}">
                <a16:creationId xmlns:a16="http://schemas.microsoft.com/office/drawing/2014/main" id="{D91C1E38-FDD2-37F3-8E06-8D36F16A0BAA}"/>
              </a:ext>
            </a:extLst>
          </p:cNvPr>
          <p:cNvSpPr>
            <a:spLocks noGrp="1"/>
          </p:cNvSpPr>
          <p:nvPr>
            <p:ph type="sldNum" sz="quarter" idx="5"/>
          </p:nvPr>
        </p:nvSpPr>
        <p:spPr/>
        <p:txBody>
          <a:bodyPr/>
          <a:lstStyle/>
          <a:p>
            <a:fld id="{E18525F0-6494-4F66-B5D3-781F50489CB4}" type="slidenum">
              <a:rPr lang="en-US" smtClean="0"/>
              <a:t>35</a:t>
            </a:fld>
            <a:endParaRPr lang="en-US"/>
          </a:p>
        </p:txBody>
      </p:sp>
    </p:spTree>
    <p:extLst>
      <p:ext uri="{BB962C8B-B14F-4D97-AF65-F5344CB8AC3E}">
        <p14:creationId xmlns:p14="http://schemas.microsoft.com/office/powerpoint/2010/main" val="3708935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B5C24-B531-D3F9-E154-9CAB6398B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40698-801C-40B6-4352-E10F60F39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4BC0D8-0F92-21B0-121A-55ECFBA768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5F9941-DAA3-5710-E306-4A38C9836869}"/>
              </a:ext>
            </a:extLst>
          </p:cNvPr>
          <p:cNvSpPr>
            <a:spLocks noGrp="1"/>
          </p:cNvSpPr>
          <p:nvPr>
            <p:ph type="sldNum" sz="quarter" idx="5"/>
          </p:nvPr>
        </p:nvSpPr>
        <p:spPr/>
        <p:txBody>
          <a:bodyPr/>
          <a:lstStyle/>
          <a:p>
            <a:fld id="{E18525F0-6494-4F66-B5D3-781F50489CB4}" type="slidenum">
              <a:rPr lang="en-US" smtClean="0"/>
              <a:t>36</a:t>
            </a:fld>
            <a:endParaRPr lang="en-US"/>
          </a:p>
        </p:txBody>
      </p:sp>
    </p:spTree>
    <p:extLst>
      <p:ext uri="{BB962C8B-B14F-4D97-AF65-F5344CB8AC3E}">
        <p14:creationId xmlns:p14="http://schemas.microsoft.com/office/powerpoint/2010/main" val="422127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partnerships between academia and industry can be challenging. That said, there are some areas where committees such as ours can build bridges for the benefit of students, instructors, and industry professionals. We have the ability to make reasonable progress in some areas. </a:t>
            </a:r>
          </a:p>
        </p:txBody>
      </p:sp>
      <p:sp>
        <p:nvSpPr>
          <p:cNvPr id="4" name="Slide Number Placeholder 3"/>
          <p:cNvSpPr>
            <a:spLocks noGrp="1"/>
          </p:cNvSpPr>
          <p:nvPr>
            <p:ph type="sldNum" sz="quarter" idx="5"/>
          </p:nvPr>
        </p:nvSpPr>
        <p:spPr/>
        <p:txBody>
          <a:bodyPr/>
          <a:lstStyle/>
          <a:p>
            <a:fld id="{E18525F0-6494-4F66-B5D3-781F50489CB4}" type="slidenum">
              <a:rPr lang="en-US" smtClean="0"/>
              <a:t>4</a:t>
            </a:fld>
            <a:endParaRPr lang="en-US"/>
          </a:p>
        </p:txBody>
      </p:sp>
    </p:spTree>
    <p:extLst>
      <p:ext uri="{BB962C8B-B14F-4D97-AF65-F5344CB8AC3E}">
        <p14:creationId xmlns:p14="http://schemas.microsoft.com/office/powerpoint/2010/main" val="88135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areas where sufficient funding, technical support, or market opportunities are lacking and outside our influence. In those areas, we hope for the best – but do not set unrealistic expectations.  </a:t>
            </a:r>
          </a:p>
        </p:txBody>
      </p:sp>
      <p:sp>
        <p:nvSpPr>
          <p:cNvPr id="4" name="Slide Number Placeholder 3"/>
          <p:cNvSpPr>
            <a:spLocks noGrp="1"/>
          </p:cNvSpPr>
          <p:nvPr>
            <p:ph type="sldNum" sz="quarter" idx="5"/>
          </p:nvPr>
        </p:nvSpPr>
        <p:spPr/>
        <p:txBody>
          <a:bodyPr/>
          <a:lstStyle/>
          <a:p>
            <a:fld id="{E18525F0-6494-4F66-B5D3-781F50489CB4}" type="slidenum">
              <a:rPr lang="en-US" smtClean="0"/>
              <a:t>5</a:t>
            </a:fld>
            <a:endParaRPr lang="en-US"/>
          </a:p>
        </p:txBody>
      </p:sp>
    </p:spTree>
    <p:extLst>
      <p:ext uri="{BB962C8B-B14F-4D97-AF65-F5344CB8AC3E}">
        <p14:creationId xmlns:p14="http://schemas.microsoft.com/office/powerpoint/2010/main" val="232238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processors such as Microsoft Word or Google </a:t>
            </a:r>
            <a:r>
              <a:rPr lang="en-US" dirty="0" err="1"/>
              <a:t>gDocs</a:t>
            </a:r>
            <a:r>
              <a:rPr lang="en-US" dirty="0"/>
              <a:t> are great when writers want to produce the following:</a:t>
            </a:r>
            <a:br>
              <a:rPr lang="en-US" dirty="0"/>
            </a:br>
            <a:r>
              <a:rPr lang="en-US" dirty="0"/>
              <a:t>- Brief documents in a brief period of time.</a:t>
            </a:r>
            <a:br>
              <a:rPr lang="en-US" dirty="0"/>
            </a:br>
            <a:r>
              <a:rPr lang="en-US" dirty="0"/>
              <a:t>- Documents that should require few, if any, content updates, reorganization, or ongoing maintenance.</a:t>
            </a:r>
            <a:br>
              <a:rPr lang="en-US" dirty="0"/>
            </a:br>
            <a:r>
              <a:rPr lang="en-US" dirty="0"/>
              <a:t>- Documents authored by one writer. </a:t>
            </a:r>
            <a:br>
              <a:rPr lang="en-US" dirty="0"/>
            </a:br>
            <a:r>
              <a:rPr lang="en-US" dirty="0"/>
              <a:t>- Documents with little or no content that needs to shared across the organization.</a:t>
            </a:r>
          </a:p>
          <a:p>
            <a:endParaRPr lang="en-US" dirty="0"/>
          </a:p>
          <a:p>
            <a:r>
              <a:rPr lang="en-US" dirty="0"/>
              <a:t>Throughout high school and college, we have been taught how to author what we call linear content in work processors. For the vast majority of documents and publications in education, authoring in a word processor does a great job. </a:t>
            </a:r>
          </a:p>
        </p:txBody>
      </p:sp>
      <p:sp>
        <p:nvSpPr>
          <p:cNvPr id="4" name="Slide Number Placeholder 3"/>
          <p:cNvSpPr>
            <a:spLocks noGrp="1"/>
          </p:cNvSpPr>
          <p:nvPr>
            <p:ph type="sldNum" sz="quarter" idx="5"/>
          </p:nvPr>
        </p:nvSpPr>
        <p:spPr/>
        <p:txBody>
          <a:bodyPr/>
          <a:lstStyle/>
          <a:p>
            <a:fld id="{E18525F0-6494-4F66-B5D3-781F50489CB4}" type="slidenum">
              <a:rPr lang="en-US" smtClean="0"/>
              <a:t>6</a:t>
            </a:fld>
            <a:endParaRPr lang="en-US"/>
          </a:p>
        </p:txBody>
      </p:sp>
    </p:spTree>
    <p:extLst>
      <p:ext uri="{BB962C8B-B14F-4D97-AF65-F5344CB8AC3E}">
        <p14:creationId xmlns:p14="http://schemas.microsoft.com/office/powerpoint/2010/main" val="448168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4BFEA-8631-B2B1-8431-411BBA809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9C537-CDE1-FBDC-9B9F-BB49513F6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7D188-3D60-6B26-E177-557FD00493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"Structured content" does not mean well organized. It has a specific meaning that is relevant to how industries develop and maintain information. In this context, "structured content" requires that there be some formal definition of a document type </a:t>
            </a:r>
            <a:r>
              <a:rPr lang="en-US" i="1" dirty="0"/>
              <a:t>before</a:t>
            </a:r>
            <a:r>
              <a:rPr lang="en-US" dirty="0"/>
              <a:t> we create any instance of a document type. Specification precedes authoring.</a:t>
            </a:r>
            <a:br>
              <a:rPr lang="en-US" dirty="0"/>
            </a:br>
            <a:br>
              <a:rPr lang="en-US" dirty="0"/>
            </a:br>
            <a:r>
              <a:rPr lang="en-US" dirty="0"/>
              <a:t>ACM SIGDOC resources at </a:t>
            </a:r>
            <a:r>
              <a:rPr lang="en-US" dirty="0">
                <a:hlinkClick r:id="rId3"/>
              </a:rPr>
              <a:t>https://acm-sigdoc-structured.org</a:t>
            </a:r>
            <a:r>
              <a:rPr lang="en-US" dirty="0"/>
              <a:t>:</a:t>
            </a:r>
            <a:br>
              <a:rPr lang="en-US" dirty="0"/>
            </a:br>
            <a:r>
              <a:rPr lang="en-US" dirty="0"/>
              <a:t>- ACM-001: What is structured content?</a:t>
            </a:r>
          </a:p>
          <a:p>
            <a:endParaRPr lang="en-US" dirty="0"/>
          </a:p>
          <a:p>
            <a:r>
              <a:rPr lang="en-US" dirty="0"/>
              <a:t>GenAI prompt(s): </a:t>
            </a:r>
            <a:br>
              <a:rPr lang="en-US" dirty="0"/>
            </a:br>
            <a:r>
              <a:rPr lang="en-US" dirty="0"/>
              <a:t>- "What is the difference between structured and unstructured content?"</a:t>
            </a:r>
            <a:br>
              <a:rPr lang="en-US" dirty="0"/>
            </a:br>
            <a:r>
              <a:rPr lang="en-US" dirty="0"/>
              <a:t>- "What is a document type definition?"</a:t>
            </a:r>
            <a:br>
              <a:rPr lang="en-US" dirty="0"/>
            </a:br>
            <a:r>
              <a:rPr lang="en-US" dirty="0"/>
              <a:t>- "How do XML documents declare which DTD they are derived from?"</a:t>
            </a:r>
          </a:p>
          <a:p>
            <a:r>
              <a:rPr lang="en-US" dirty="0"/>
              <a:t> </a:t>
            </a:r>
          </a:p>
        </p:txBody>
      </p:sp>
      <p:sp>
        <p:nvSpPr>
          <p:cNvPr id="4" name="Slide Number Placeholder 3">
            <a:extLst>
              <a:ext uri="{FF2B5EF4-FFF2-40B4-BE49-F238E27FC236}">
                <a16:creationId xmlns:a16="http://schemas.microsoft.com/office/drawing/2014/main" id="{B24120F8-9DFF-CB0F-E98A-071CEEA461B8}"/>
              </a:ext>
            </a:extLst>
          </p:cNvPr>
          <p:cNvSpPr>
            <a:spLocks noGrp="1"/>
          </p:cNvSpPr>
          <p:nvPr>
            <p:ph type="sldNum" sz="quarter" idx="5"/>
          </p:nvPr>
        </p:nvSpPr>
        <p:spPr/>
        <p:txBody>
          <a:bodyPr/>
          <a:lstStyle/>
          <a:p>
            <a:fld id="{E18525F0-6494-4F66-B5D3-781F50489CB4}" type="slidenum">
              <a:rPr lang="en-US" smtClean="0"/>
              <a:t>7</a:t>
            </a:fld>
            <a:endParaRPr lang="en-US"/>
          </a:p>
        </p:txBody>
      </p:sp>
    </p:spTree>
    <p:extLst>
      <p:ext uri="{BB962C8B-B14F-4D97-AF65-F5344CB8AC3E}">
        <p14:creationId xmlns:p14="http://schemas.microsoft.com/office/powerpoint/2010/main" val="1113022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F77C1-AB21-5A11-4574-9E9B394E9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F09D0-99B8-C1A4-F54C-23DA3C5782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34E0AF-AC44-C2BC-E24E-D9A1FE943DD5}"/>
              </a:ext>
            </a:extLst>
          </p:cNvPr>
          <p:cNvSpPr>
            <a:spLocks noGrp="1"/>
          </p:cNvSpPr>
          <p:nvPr>
            <p:ph type="body" idx="1"/>
          </p:nvPr>
        </p:nvSpPr>
        <p:spPr/>
        <p:txBody>
          <a:bodyPr/>
          <a:lstStyle/>
          <a:p>
            <a:r>
              <a:rPr lang="en-US" dirty="0"/>
              <a:t>Unlike word processor documents or HTML documents in a browser, the content in a structured "type" of document is constantly evaluated against the definition of that "type." </a:t>
            </a:r>
          </a:p>
          <a:p>
            <a:r>
              <a:rPr lang="en-US" dirty="0"/>
              <a:t> </a:t>
            </a:r>
          </a:p>
          <a:p>
            <a:r>
              <a:rPr lang="en-US" dirty="0"/>
              <a:t>GenAI prompt(s):</a:t>
            </a:r>
            <a:br>
              <a:rPr lang="en-US" dirty="0"/>
            </a:br>
            <a:r>
              <a:rPr lang="en-US" dirty="0"/>
              <a:t>- "What does an XML parser do?"</a:t>
            </a:r>
            <a:br>
              <a:rPr lang="en-US" dirty="0"/>
            </a:br>
            <a:r>
              <a:rPr lang="en-US" dirty="0"/>
              <a:t>- "What does XML validation mean?" </a:t>
            </a:r>
          </a:p>
        </p:txBody>
      </p:sp>
      <p:sp>
        <p:nvSpPr>
          <p:cNvPr id="4" name="Slide Number Placeholder 3">
            <a:extLst>
              <a:ext uri="{FF2B5EF4-FFF2-40B4-BE49-F238E27FC236}">
                <a16:creationId xmlns:a16="http://schemas.microsoft.com/office/drawing/2014/main" id="{913CD5A6-819F-AB0B-03DD-269DA2D267F4}"/>
              </a:ext>
            </a:extLst>
          </p:cNvPr>
          <p:cNvSpPr>
            <a:spLocks noGrp="1"/>
          </p:cNvSpPr>
          <p:nvPr>
            <p:ph type="sldNum" sz="quarter" idx="5"/>
          </p:nvPr>
        </p:nvSpPr>
        <p:spPr/>
        <p:txBody>
          <a:bodyPr/>
          <a:lstStyle/>
          <a:p>
            <a:fld id="{E18525F0-6494-4F66-B5D3-781F50489CB4}" type="slidenum">
              <a:rPr lang="en-US" smtClean="0"/>
              <a:t>8</a:t>
            </a:fld>
            <a:endParaRPr lang="en-US"/>
          </a:p>
        </p:txBody>
      </p:sp>
    </p:spTree>
    <p:extLst>
      <p:ext uri="{BB962C8B-B14F-4D97-AF65-F5344CB8AC3E}">
        <p14:creationId xmlns:p14="http://schemas.microsoft.com/office/powerpoint/2010/main" val="2804745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40875-2B51-DEF8-114E-7062DD787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CF59F-C2B4-5AB2-6899-7ED5D20CC5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D20CF-C1BF-C113-F002-817C467A234E}"/>
              </a:ext>
            </a:extLst>
          </p:cNvPr>
          <p:cNvSpPr>
            <a:spLocks noGrp="1"/>
          </p:cNvSpPr>
          <p:nvPr>
            <p:ph type="body" idx="1"/>
          </p:nvPr>
        </p:nvSpPr>
        <p:spPr/>
        <p:txBody>
          <a:bodyPr/>
          <a:lstStyle/>
          <a:p>
            <a:r>
              <a:rPr lang="en-US" dirty="0"/>
              <a:t>Valid structured content is predictable, consistent, automation-ready, and easy to process at scale (millions of documents). XML focuses on describing content and leaves generating the presentation style to processors. One XML document can produce many different output styles and formats. </a:t>
            </a:r>
          </a:p>
          <a:p>
            <a:endParaRPr lang="en-US" dirty="0"/>
          </a:p>
          <a:p>
            <a:r>
              <a:rPr lang="en-US" dirty="0"/>
              <a:t>ACM SIGDOC resources at </a:t>
            </a:r>
            <a:r>
              <a:rPr lang="en-US" dirty="0">
                <a:hlinkClick r:id="rId3"/>
              </a:rPr>
              <a:t>https://acm-sigdoc-structured.org</a:t>
            </a:r>
            <a:r>
              <a:rPr lang="en-US" dirty="0"/>
              <a:t>:</a:t>
            </a:r>
            <a:br>
              <a:rPr lang="en-US" dirty="0"/>
            </a:br>
            <a:r>
              <a:rPr lang="en-US" dirty="0"/>
              <a:t>- ACM-031: How do I publish DITA content using the DITA Open Toolkit?</a:t>
            </a:r>
          </a:p>
          <a:p>
            <a:endParaRPr lang="en-US" dirty="0"/>
          </a:p>
          <a:p>
            <a:r>
              <a:rPr lang="en-US" dirty="0"/>
              <a:t>GenAI prompt(s):</a:t>
            </a:r>
            <a:br>
              <a:rPr lang="en-US" dirty="0"/>
            </a:br>
            <a:r>
              <a:rPr lang="en-US" dirty="0"/>
              <a:t>- "How does XML separate content from formatting?"</a:t>
            </a:r>
            <a:br>
              <a:rPr lang="en-US" dirty="0"/>
            </a:br>
            <a:endParaRPr lang="en-US" dirty="0"/>
          </a:p>
        </p:txBody>
      </p:sp>
      <p:sp>
        <p:nvSpPr>
          <p:cNvPr id="4" name="Slide Number Placeholder 3">
            <a:extLst>
              <a:ext uri="{FF2B5EF4-FFF2-40B4-BE49-F238E27FC236}">
                <a16:creationId xmlns:a16="http://schemas.microsoft.com/office/drawing/2014/main" id="{14F67AEB-0980-1CC2-8057-8240B1159494}"/>
              </a:ext>
            </a:extLst>
          </p:cNvPr>
          <p:cNvSpPr>
            <a:spLocks noGrp="1"/>
          </p:cNvSpPr>
          <p:nvPr>
            <p:ph type="sldNum" sz="quarter" idx="5"/>
          </p:nvPr>
        </p:nvSpPr>
        <p:spPr/>
        <p:txBody>
          <a:bodyPr/>
          <a:lstStyle/>
          <a:p>
            <a:fld id="{E18525F0-6494-4F66-B5D3-781F50489CB4}" type="slidenum">
              <a:rPr lang="en-US" smtClean="0"/>
              <a:t>9</a:t>
            </a:fld>
            <a:endParaRPr lang="en-US"/>
          </a:p>
        </p:txBody>
      </p:sp>
    </p:spTree>
    <p:extLst>
      <p:ext uri="{BB962C8B-B14F-4D97-AF65-F5344CB8AC3E}">
        <p14:creationId xmlns:p14="http://schemas.microsoft.com/office/powerpoint/2010/main" val="284453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8A45-FC24-A2AF-DBF7-1D0AED0D04E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DBB73B-EB86-E9A5-61B5-255291E75F5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8139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E43D-0A29-ABBA-6F73-DC1FEFB512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011409-A7DD-2F31-F810-C608E38D59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119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8A4FE-2208-8A6B-57E6-0CD03548AC1C}"/>
              </a:ext>
            </a:extLst>
          </p:cNvPr>
          <p:cNvSpPr>
            <a:spLocks noGrp="1"/>
          </p:cNvSpPr>
          <p:nvPr>
            <p:ph type="title" orient="vert"/>
          </p:nvPr>
        </p:nvSpPr>
        <p:spPr>
          <a:xfrm>
            <a:off x="6648450" y="274638"/>
            <a:ext cx="2038350" cy="56689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6C0457-51B0-61E0-149A-ADD9515408D6}"/>
              </a:ext>
            </a:extLst>
          </p:cNvPr>
          <p:cNvSpPr>
            <a:spLocks noGrp="1"/>
          </p:cNvSpPr>
          <p:nvPr>
            <p:ph type="body" orient="vert" idx="1"/>
          </p:nvPr>
        </p:nvSpPr>
        <p:spPr>
          <a:xfrm>
            <a:off x="533400" y="274638"/>
            <a:ext cx="5962650" cy="5668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486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807C-EC6F-AAEF-DEE0-A8E5737582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08CA9-260C-5847-56A9-53A1E4C4DE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4704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A842-2154-B311-2A85-26BB0FCA614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7182EA-3703-CA06-FE39-682B296330A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970019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5479-1464-299B-7138-D6759ACD97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47CBDD-E02A-896F-E874-4A2FC9C77490}"/>
              </a:ext>
            </a:extLst>
          </p:cNvPr>
          <p:cNvSpPr>
            <a:spLocks noGrp="1"/>
          </p:cNvSpPr>
          <p:nvPr>
            <p:ph sz="half" idx="1"/>
          </p:nvPr>
        </p:nvSpPr>
        <p:spPr>
          <a:xfrm>
            <a:off x="533400" y="1600200"/>
            <a:ext cx="4000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5A6756-8472-81C6-6ACB-4011A1093809}"/>
              </a:ext>
            </a:extLst>
          </p:cNvPr>
          <p:cNvSpPr>
            <a:spLocks noGrp="1"/>
          </p:cNvSpPr>
          <p:nvPr>
            <p:ph sz="half" idx="2"/>
          </p:nvPr>
        </p:nvSpPr>
        <p:spPr>
          <a:xfrm>
            <a:off x="4686300" y="1600200"/>
            <a:ext cx="4000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3588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AE5F-A513-C3C1-FD67-F9805BA26F1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14EEBA-3ABC-BF36-DB04-24C9B8A5D16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F7543E-F626-C682-7A19-132DCB84CCF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5C38E9-ADC1-C0FF-D6E1-682C14F0415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35AEEA-3839-C31A-A2BB-E0215660B64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982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7158-D845-F241-C02C-5F2A9D86909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993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32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87FF-A4BC-FDBD-6966-50AC208C012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000441-7B0F-08AC-9D14-0983CD52DF4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2BD42C-CE88-6CD2-4ED0-B3CC54C1C8A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10184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8165-575C-F0BE-2DA1-8B037D92DE7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C35E60-0D79-10B8-40A3-3D8CC519CF7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E7E0B4-42D5-183B-7AA4-9FE162013B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1407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51F4C12-CBCE-874B-93A7-4E78C3BF98B4}"/>
              </a:ext>
            </a:extLst>
          </p:cNvPr>
          <p:cNvSpPr>
            <a:spLocks noGrp="1" noChangeArrowheads="1"/>
          </p:cNvSpPr>
          <p:nvPr>
            <p:ph type="title"/>
          </p:nvPr>
        </p:nvSpPr>
        <p:spPr bwMode="auto">
          <a:xfrm>
            <a:off x="533400" y="274638"/>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70B22B7-0172-6744-9C9C-0868AAC47EA7}"/>
              </a:ext>
            </a:extLst>
          </p:cNvPr>
          <p:cNvSpPr>
            <a:spLocks noGrp="1" noChangeArrowheads="1"/>
          </p:cNvSpPr>
          <p:nvPr>
            <p:ph type="body" idx="1"/>
          </p:nvPr>
        </p:nvSpPr>
        <p:spPr bwMode="auto">
          <a:xfrm>
            <a:off x="533400" y="1600200"/>
            <a:ext cx="8153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1" name="Picture 7">
            <a:extLst>
              <a:ext uri="{FF2B5EF4-FFF2-40B4-BE49-F238E27FC236}">
                <a16:creationId xmlns:a16="http://schemas.microsoft.com/office/drawing/2014/main" id="{836029DA-5581-0137-E163-32058CBA69C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8600" y="5970588"/>
            <a:ext cx="2362200" cy="64611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2400" kern="1200">
          <a:solidFill>
            <a:srgbClr val="0182AC"/>
          </a:solidFill>
          <a:latin typeface="+mj-lt"/>
          <a:ea typeface="+mj-ea"/>
          <a:cs typeface="+mj-cs"/>
        </a:defRPr>
      </a:lvl1pPr>
      <a:lvl2pPr algn="ctr" rtl="0" fontAlgn="base">
        <a:spcBef>
          <a:spcPct val="0"/>
        </a:spcBef>
        <a:spcAft>
          <a:spcPct val="0"/>
        </a:spcAft>
        <a:defRPr sz="2400">
          <a:solidFill>
            <a:srgbClr val="0182AC"/>
          </a:solidFill>
          <a:latin typeface="Verdana" panose="020B0604030504040204" pitchFamily="34" charset="0"/>
        </a:defRPr>
      </a:lvl2pPr>
      <a:lvl3pPr algn="ctr" rtl="0" fontAlgn="base">
        <a:spcBef>
          <a:spcPct val="0"/>
        </a:spcBef>
        <a:spcAft>
          <a:spcPct val="0"/>
        </a:spcAft>
        <a:defRPr sz="2400">
          <a:solidFill>
            <a:srgbClr val="0182AC"/>
          </a:solidFill>
          <a:latin typeface="Verdana" panose="020B0604030504040204" pitchFamily="34" charset="0"/>
        </a:defRPr>
      </a:lvl3pPr>
      <a:lvl4pPr algn="ctr" rtl="0" fontAlgn="base">
        <a:spcBef>
          <a:spcPct val="0"/>
        </a:spcBef>
        <a:spcAft>
          <a:spcPct val="0"/>
        </a:spcAft>
        <a:defRPr sz="2400">
          <a:solidFill>
            <a:srgbClr val="0182AC"/>
          </a:solidFill>
          <a:latin typeface="Verdana" panose="020B0604030504040204" pitchFamily="34" charset="0"/>
        </a:defRPr>
      </a:lvl4pPr>
      <a:lvl5pPr algn="ctr" rtl="0" fontAlgn="base">
        <a:spcBef>
          <a:spcPct val="0"/>
        </a:spcBef>
        <a:spcAft>
          <a:spcPct val="0"/>
        </a:spcAft>
        <a:defRPr sz="2400">
          <a:solidFill>
            <a:srgbClr val="0182AC"/>
          </a:solidFill>
          <a:latin typeface="Verdana" panose="020B0604030504040204" pitchFamily="34" charset="0"/>
        </a:defRPr>
      </a:lvl5pPr>
      <a:lvl6pPr marL="457200" algn="ctr" rtl="0" fontAlgn="base">
        <a:spcBef>
          <a:spcPct val="0"/>
        </a:spcBef>
        <a:spcAft>
          <a:spcPct val="0"/>
        </a:spcAft>
        <a:defRPr sz="2400">
          <a:solidFill>
            <a:srgbClr val="0182AC"/>
          </a:solidFill>
          <a:latin typeface="Verdana" panose="020B0604030504040204" pitchFamily="34" charset="0"/>
        </a:defRPr>
      </a:lvl6pPr>
      <a:lvl7pPr marL="914400" algn="ctr" rtl="0" fontAlgn="base">
        <a:spcBef>
          <a:spcPct val="0"/>
        </a:spcBef>
        <a:spcAft>
          <a:spcPct val="0"/>
        </a:spcAft>
        <a:defRPr sz="2400">
          <a:solidFill>
            <a:srgbClr val="0182AC"/>
          </a:solidFill>
          <a:latin typeface="Verdana" panose="020B0604030504040204" pitchFamily="34" charset="0"/>
        </a:defRPr>
      </a:lvl7pPr>
      <a:lvl8pPr marL="1371600" algn="ctr" rtl="0" fontAlgn="base">
        <a:spcBef>
          <a:spcPct val="0"/>
        </a:spcBef>
        <a:spcAft>
          <a:spcPct val="0"/>
        </a:spcAft>
        <a:defRPr sz="2400">
          <a:solidFill>
            <a:srgbClr val="0182AC"/>
          </a:solidFill>
          <a:latin typeface="Verdana" panose="020B0604030504040204" pitchFamily="34" charset="0"/>
        </a:defRPr>
      </a:lvl8pPr>
      <a:lvl9pPr marL="1828800" algn="ctr" rtl="0" fontAlgn="base">
        <a:spcBef>
          <a:spcPct val="0"/>
        </a:spcBef>
        <a:spcAft>
          <a:spcPct val="0"/>
        </a:spcAft>
        <a:defRPr sz="2400">
          <a:solidFill>
            <a:srgbClr val="0182AC"/>
          </a:solidFill>
          <a:latin typeface="Verdana" panose="020B0604030504040204" pitchFamily="34" charset="0"/>
        </a:defRPr>
      </a:lvl9pPr>
    </p:titleStyle>
    <p:bodyStyle>
      <a:lvl1pPr marL="342900" indent="-342900" algn="l" rtl="0" fontAlgn="base">
        <a:spcBef>
          <a:spcPct val="20000"/>
        </a:spcBef>
        <a:spcAft>
          <a:spcPct val="0"/>
        </a:spcAft>
        <a:buChar char="•"/>
        <a:defRPr sz="2000" kern="1200">
          <a:solidFill>
            <a:schemeClr val="tx1"/>
          </a:solidFill>
          <a:latin typeface="+mn-lt"/>
          <a:ea typeface="+mn-ea"/>
          <a:cs typeface="+mn-cs"/>
        </a:defRPr>
      </a:lvl1pPr>
      <a:lvl2pPr marL="742950" indent="-285750" algn="l" rtl="0" fontAlgn="base">
        <a:spcBef>
          <a:spcPct val="20000"/>
        </a:spcBef>
        <a:spcAft>
          <a:spcPct val="0"/>
        </a:spcAft>
        <a:buChar char="–"/>
        <a:defRPr kern="1200">
          <a:solidFill>
            <a:schemeClr val="tx1"/>
          </a:solidFill>
          <a:latin typeface="+mn-lt"/>
          <a:ea typeface="+mn-ea"/>
          <a:cs typeface="+mn-cs"/>
        </a:defRPr>
      </a:lvl2pPr>
      <a:lvl3pPr marL="1143000" indent="-228600" algn="l" rtl="0" fontAlgn="base">
        <a:spcBef>
          <a:spcPct val="20000"/>
        </a:spcBef>
        <a:spcAft>
          <a:spcPct val="0"/>
        </a:spcAft>
        <a:buChar char="•"/>
        <a:defRPr sz="1600" kern="1200">
          <a:solidFill>
            <a:schemeClr val="tx1"/>
          </a:solidFill>
          <a:latin typeface="+mn-lt"/>
          <a:ea typeface="+mn-ea"/>
          <a:cs typeface="+mn-cs"/>
        </a:defRPr>
      </a:lvl3pPr>
      <a:lvl4pPr marL="1600200" indent="-228600" algn="l" rtl="0" fontAlgn="base">
        <a:spcBef>
          <a:spcPct val="20000"/>
        </a:spcBef>
        <a:spcAft>
          <a:spcPct val="0"/>
        </a:spcAft>
        <a:buChar char="–"/>
        <a:defRPr sz="1400" kern="1200">
          <a:solidFill>
            <a:schemeClr val="tx1"/>
          </a:solidFill>
          <a:latin typeface="+mn-lt"/>
          <a:ea typeface="+mn-ea"/>
          <a:cs typeface="+mn-cs"/>
        </a:defRPr>
      </a:lvl4pPr>
      <a:lvl5pPr marL="2057400" indent="-228600" algn="l" rtl="0" fontAlgn="base">
        <a:spcBef>
          <a:spcPct val="20000"/>
        </a:spcBef>
        <a:spcAft>
          <a:spcPct val="0"/>
        </a:spcAft>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hyperlink" Target="https://thearcofmass.org/" TargetMode="External"/><Relationship Id="rId3" Type="http://schemas.openxmlformats.org/officeDocument/2006/relationships/hyperlink" Target="https://www.oasis-open.org/committees/tc_home.php?wg_abbrev=dita" TargetMode="External"/><Relationship Id="rId7" Type="http://schemas.openxmlformats.org/officeDocument/2006/relationships/hyperlink" Target="https://www.crimsoncourage.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bostondita.org" TargetMode="External"/><Relationship Id="rId5" Type="http://schemas.openxmlformats.org/officeDocument/2006/relationships/hyperlink" Target="https://www.comsoc.org/publications/journals/ieee-tcom" TargetMode="External"/><Relationship Id="rId10" Type="http://schemas.openxmlformats.org/officeDocument/2006/relationships/hyperlink" Target="http://modularwriting.com/" TargetMode="External"/><Relationship Id="rId4" Type="http://schemas.openxmlformats.org/officeDocument/2006/relationships/hyperlink" Target="https://acm-sigdoc-structured.org/" TargetMode="External"/><Relationship Id="rId9" Type="http://schemas.openxmlformats.org/officeDocument/2006/relationships/hyperlink" Target="http://sensusfidelium.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SJDoherty.ACM@gmail.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mailto:Steering-committee@acm-sigdoc-structured.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a:extLst>
              <a:ext uri="{FF2B5EF4-FFF2-40B4-BE49-F238E27FC236}">
                <a16:creationId xmlns:a16="http://schemas.microsoft.com/office/drawing/2014/main" id="{5A80A7AD-45AE-A57F-5446-D549FEE90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33800"/>
            <a:ext cx="7543800" cy="2057400"/>
          </a:xfrm>
          <a:prstGeom prst="rect">
            <a:avLst/>
          </a:prstGeom>
          <a:noFill/>
          <a:extLst>
            <a:ext uri="{909E8E84-426E-40DD-AFC4-6F175D3DCCD1}">
              <a14:hiddenFill xmlns:a14="http://schemas.microsoft.com/office/drawing/2010/main">
                <a:solidFill>
                  <a:srgbClr val="FFFFFF"/>
                </a:solidFill>
              </a14:hiddenFill>
            </a:ext>
          </a:extLst>
        </p:spPr>
      </p:pic>
      <p:sp>
        <p:nvSpPr>
          <p:cNvPr id="16391" name="Rectangle 7">
            <a:extLst>
              <a:ext uri="{FF2B5EF4-FFF2-40B4-BE49-F238E27FC236}">
                <a16:creationId xmlns:a16="http://schemas.microsoft.com/office/drawing/2014/main" id="{1605C1CD-15C9-D082-ABCA-2757789AC86E}"/>
              </a:ext>
            </a:extLst>
          </p:cNvPr>
          <p:cNvSpPr>
            <a:spLocks noChangeArrowheads="1"/>
          </p:cNvSpPr>
          <p:nvPr/>
        </p:nvSpPr>
        <p:spPr bwMode="auto">
          <a:xfrm>
            <a:off x="0" y="5562600"/>
            <a:ext cx="27432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a:extLst>
              <a:ext uri="{FF2B5EF4-FFF2-40B4-BE49-F238E27FC236}">
                <a16:creationId xmlns:a16="http://schemas.microsoft.com/office/drawing/2014/main" id="{B1B12B9D-2B86-D2C0-9090-C0140BB3DC15}"/>
              </a:ext>
            </a:extLst>
          </p:cNvPr>
          <p:cNvSpPr txBox="1"/>
          <p:nvPr/>
        </p:nvSpPr>
        <p:spPr>
          <a:xfrm>
            <a:off x="1752600" y="1143000"/>
            <a:ext cx="5935856" cy="461665"/>
          </a:xfrm>
          <a:prstGeom prst="rect">
            <a:avLst/>
          </a:prstGeom>
          <a:noFill/>
        </p:spPr>
        <p:txBody>
          <a:bodyPr wrap="none" rtlCol="0">
            <a:spAutoFit/>
          </a:bodyPr>
          <a:lstStyle/>
          <a:p>
            <a:r>
              <a:rPr lang="en-US" sz="2400"/>
              <a:t>Introduction to the DITA architecture</a:t>
            </a:r>
          </a:p>
        </p:txBody>
      </p:sp>
      <p:sp>
        <p:nvSpPr>
          <p:cNvPr id="3" name="TextBox 2">
            <a:extLst>
              <a:ext uri="{FF2B5EF4-FFF2-40B4-BE49-F238E27FC236}">
                <a16:creationId xmlns:a16="http://schemas.microsoft.com/office/drawing/2014/main" id="{DF3B1039-BE37-7D2C-EB86-ABE5C96C87A2}"/>
              </a:ext>
            </a:extLst>
          </p:cNvPr>
          <p:cNvSpPr txBox="1"/>
          <p:nvPr/>
        </p:nvSpPr>
        <p:spPr>
          <a:xfrm>
            <a:off x="1219200" y="1598803"/>
            <a:ext cx="7430367" cy="461665"/>
          </a:xfrm>
          <a:prstGeom prst="rect">
            <a:avLst/>
          </a:prstGeom>
          <a:noFill/>
        </p:spPr>
        <p:txBody>
          <a:bodyPr wrap="none" rtlCol="0">
            <a:spAutoFit/>
          </a:bodyPr>
          <a:lstStyle/>
          <a:p>
            <a:r>
              <a:rPr lang="en-US" sz="2400"/>
              <a:t>ACM SIGDOC Structured Authoring Committee</a:t>
            </a:r>
          </a:p>
        </p:txBody>
      </p:sp>
      <p:sp>
        <p:nvSpPr>
          <p:cNvPr id="4" name="TextBox 3">
            <a:extLst>
              <a:ext uri="{FF2B5EF4-FFF2-40B4-BE49-F238E27FC236}">
                <a16:creationId xmlns:a16="http://schemas.microsoft.com/office/drawing/2014/main" id="{632FD73E-F556-549C-7C52-DFD8B7D209BA}"/>
              </a:ext>
            </a:extLst>
          </p:cNvPr>
          <p:cNvSpPr txBox="1"/>
          <p:nvPr/>
        </p:nvSpPr>
        <p:spPr>
          <a:xfrm>
            <a:off x="3038947" y="2513203"/>
            <a:ext cx="3023584" cy="615553"/>
          </a:xfrm>
          <a:prstGeom prst="rect">
            <a:avLst/>
          </a:prstGeom>
          <a:noFill/>
        </p:spPr>
        <p:txBody>
          <a:bodyPr wrap="none" rtlCol="0">
            <a:spAutoFit/>
          </a:bodyPr>
          <a:lstStyle/>
          <a:p>
            <a:pPr algn="ctr"/>
            <a:r>
              <a:rPr lang="en-US" dirty="0"/>
              <a:t>Stanley Doherty, Ph.D.</a:t>
            </a:r>
          </a:p>
          <a:p>
            <a:pPr algn="ctr"/>
            <a:r>
              <a:rPr lang="en-US" sz="1600" b="1" dirty="0">
                <a:latin typeface="Courier New" panose="02070309020205020404" pitchFamily="49" charset="0"/>
                <a:cs typeface="Courier New" panose="02070309020205020404" pitchFamily="49" charset="0"/>
              </a:rPr>
              <a:t>SJDoherty.ACM@gmail.com</a:t>
            </a:r>
          </a:p>
        </p:txBody>
      </p:sp>
      <p:sp>
        <p:nvSpPr>
          <p:cNvPr id="5" name="TextBox 4">
            <a:extLst>
              <a:ext uri="{FF2B5EF4-FFF2-40B4-BE49-F238E27FC236}">
                <a16:creationId xmlns:a16="http://schemas.microsoft.com/office/drawing/2014/main" id="{8CA9D0FE-CAD0-94FF-B9AC-0EDE80A61AFD}"/>
              </a:ext>
            </a:extLst>
          </p:cNvPr>
          <p:cNvSpPr txBox="1"/>
          <p:nvPr/>
        </p:nvSpPr>
        <p:spPr>
          <a:xfrm>
            <a:off x="914400" y="3124200"/>
            <a:ext cx="7713971" cy="338554"/>
          </a:xfrm>
          <a:prstGeom prst="rect">
            <a:avLst/>
          </a:prstGeom>
          <a:noFill/>
        </p:spPr>
        <p:txBody>
          <a:bodyPr wrap="none" rtlCol="0">
            <a:spAutoFit/>
          </a:bodyPr>
          <a:lstStyle/>
          <a:p>
            <a:r>
              <a:rPr lang="en-US" sz="1600" b="1">
                <a:latin typeface="Courier New" panose="02070309020205020404" pitchFamily="49" charset="0"/>
                <a:cs typeface="Courier New" panose="02070309020205020404" pitchFamily="49" charset="0"/>
              </a:rPr>
              <a:t>https://acm-sigdoc-structured.org/1-curriculum-resources.html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BD904-358A-0F19-05E5-34D4E5E3C8E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FF64387-66AE-EFEC-1B63-2D23A8D0CA92}"/>
              </a:ext>
            </a:extLst>
          </p:cNvPr>
          <p:cNvSpPr/>
          <p:nvPr/>
        </p:nvSpPr>
        <p:spPr>
          <a:xfrm>
            <a:off x="6102450" y="3048000"/>
            <a:ext cx="1312950" cy="22097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0C875-E39D-3DB9-49B0-568F655452C4}"/>
              </a:ext>
            </a:extLst>
          </p:cNvPr>
          <p:cNvSpPr>
            <a:spLocks noGrp="1"/>
          </p:cNvSpPr>
          <p:nvPr>
            <p:ph type="title"/>
          </p:nvPr>
        </p:nvSpPr>
        <p:spPr>
          <a:xfrm>
            <a:off x="304800" y="274638"/>
            <a:ext cx="7467600" cy="487362"/>
          </a:xfrm>
        </p:spPr>
        <p:txBody>
          <a:bodyPr/>
          <a:lstStyle/>
          <a:p>
            <a:r>
              <a:rPr lang="en-US"/>
              <a:t>What is structured content?</a:t>
            </a:r>
          </a:p>
        </p:txBody>
      </p:sp>
      <p:cxnSp>
        <p:nvCxnSpPr>
          <p:cNvPr id="4" name="Google Shape;131;p20">
            <a:extLst>
              <a:ext uri="{FF2B5EF4-FFF2-40B4-BE49-F238E27FC236}">
                <a16:creationId xmlns:a16="http://schemas.microsoft.com/office/drawing/2014/main" id="{7ABD2B28-C928-01D5-EEB6-2811B2BE2583}"/>
              </a:ext>
            </a:extLst>
          </p:cNvPr>
          <p:cNvCxnSpPr>
            <a:cxnSpLocks/>
          </p:cNvCxnSpPr>
          <p:nvPr/>
        </p:nvCxnSpPr>
        <p:spPr>
          <a:xfrm>
            <a:off x="5820900" y="3657600"/>
            <a:ext cx="1842000" cy="0"/>
          </a:xfrm>
          <a:prstGeom prst="straightConnector1">
            <a:avLst/>
          </a:prstGeom>
          <a:noFill/>
          <a:ln w="9525" cap="flat" cmpd="sng">
            <a:solidFill>
              <a:srgbClr val="FF0000"/>
            </a:solidFill>
            <a:prstDash val="solid"/>
            <a:round/>
            <a:headEnd type="none" w="med" len="med"/>
            <a:tailEnd type="triangle" w="med" len="med"/>
          </a:ln>
        </p:spPr>
      </p:cxnSp>
      <p:cxnSp>
        <p:nvCxnSpPr>
          <p:cNvPr id="5" name="Google Shape;132;p20">
            <a:extLst>
              <a:ext uri="{FF2B5EF4-FFF2-40B4-BE49-F238E27FC236}">
                <a16:creationId xmlns:a16="http://schemas.microsoft.com/office/drawing/2014/main" id="{6E410990-36C4-D48E-D609-E39EA1B7AD37}"/>
              </a:ext>
            </a:extLst>
          </p:cNvPr>
          <p:cNvCxnSpPr>
            <a:cxnSpLocks/>
          </p:cNvCxnSpPr>
          <p:nvPr/>
        </p:nvCxnSpPr>
        <p:spPr>
          <a:xfrm>
            <a:off x="5820900" y="4038600"/>
            <a:ext cx="1842000" cy="0"/>
          </a:xfrm>
          <a:prstGeom prst="straightConnector1">
            <a:avLst/>
          </a:prstGeom>
          <a:noFill/>
          <a:ln w="9525" cap="flat" cmpd="sng">
            <a:solidFill>
              <a:srgbClr val="FF0000"/>
            </a:solidFill>
            <a:prstDash val="solid"/>
            <a:round/>
            <a:headEnd type="none" w="med" len="med"/>
            <a:tailEnd type="triangle" w="med" len="med"/>
          </a:ln>
        </p:spPr>
      </p:cxnSp>
      <p:cxnSp>
        <p:nvCxnSpPr>
          <p:cNvPr id="6" name="Google Shape;133;p20">
            <a:extLst>
              <a:ext uri="{FF2B5EF4-FFF2-40B4-BE49-F238E27FC236}">
                <a16:creationId xmlns:a16="http://schemas.microsoft.com/office/drawing/2014/main" id="{1089A834-87EF-A97A-6A70-D154C13E54F7}"/>
              </a:ext>
            </a:extLst>
          </p:cNvPr>
          <p:cNvCxnSpPr>
            <a:cxnSpLocks/>
          </p:cNvCxnSpPr>
          <p:nvPr/>
        </p:nvCxnSpPr>
        <p:spPr>
          <a:xfrm>
            <a:off x="5820900" y="4495800"/>
            <a:ext cx="1842000" cy="0"/>
          </a:xfrm>
          <a:prstGeom prst="straightConnector1">
            <a:avLst/>
          </a:prstGeom>
          <a:noFill/>
          <a:ln w="9525" cap="flat" cmpd="sng">
            <a:solidFill>
              <a:srgbClr val="FF0000"/>
            </a:solidFill>
            <a:prstDash val="solid"/>
            <a:round/>
            <a:headEnd type="none" w="med" len="med"/>
            <a:tailEnd type="triangle" w="med" len="med"/>
          </a:ln>
        </p:spPr>
      </p:cxnSp>
      <p:cxnSp>
        <p:nvCxnSpPr>
          <p:cNvPr id="7" name="Google Shape;134;p20">
            <a:extLst>
              <a:ext uri="{FF2B5EF4-FFF2-40B4-BE49-F238E27FC236}">
                <a16:creationId xmlns:a16="http://schemas.microsoft.com/office/drawing/2014/main" id="{88F52866-52A8-E6C2-4460-FB8DCACEDEEB}"/>
              </a:ext>
            </a:extLst>
          </p:cNvPr>
          <p:cNvCxnSpPr>
            <a:cxnSpLocks/>
          </p:cNvCxnSpPr>
          <p:nvPr/>
        </p:nvCxnSpPr>
        <p:spPr>
          <a:xfrm>
            <a:off x="5820900" y="4880550"/>
            <a:ext cx="1842000" cy="0"/>
          </a:xfrm>
          <a:prstGeom prst="straightConnector1">
            <a:avLst/>
          </a:prstGeom>
          <a:noFill/>
          <a:ln w="9525" cap="flat" cmpd="sng">
            <a:solidFill>
              <a:srgbClr val="FF0000"/>
            </a:solidFill>
            <a:prstDash val="solid"/>
            <a:round/>
            <a:headEnd type="none" w="med" len="med"/>
            <a:tailEnd type="triangle" w="med" len="med"/>
          </a:ln>
        </p:spPr>
      </p:cxnSp>
      <p:sp>
        <p:nvSpPr>
          <p:cNvPr id="8" name="Google Shape;135;p20">
            <a:extLst>
              <a:ext uri="{FF2B5EF4-FFF2-40B4-BE49-F238E27FC236}">
                <a16:creationId xmlns:a16="http://schemas.microsoft.com/office/drawing/2014/main" id="{CE029D95-29F6-D2B8-F2AE-541644BF4197}"/>
              </a:ext>
            </a:extLst>
          </p:cNvPr>
          <p:cNvSpPr/>
          <p:nvPr/>
        </p:nvSpPr>
        <p:spPr>
          <a:xfrm>
            <a:off x="533400" y="3830775"/>
            <a:ext cx="1010124" cy="572724"/>
          </a:xfrm>
          <a:prstGeom prst="flowChartDocumen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136;p20">
            <a:extLst>
              <a:ext uri="{FF2B5EF4-FFF2-40B4-BE49-F238E27FC236}">
                <a16:creationId xmlns:a16="http://schemas.microsoft.com/office/drawing/2014/main" id="{5C1941AA-F7ED-D830-5B2E-ABB8ECF6FB0A}"/>
              </a:ext>
            </a:extLst>
          </p:cNvPr>
          <p:cNvSpPr/>
          <p:nvPr/>
        </p:nvSpPr>
        <p:spPr>
          <a:xfrm>
            <a:off x="6186750" y="3418475"/>
            <a:ext cx="1103850" cy="1654051"/>
          </a:xfrm>
          <a:prstGeom prst="roundRect">
            <a:avLst>
              <a:gd name="adj" fmla="val 16667"/>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137;p20">
            <a:extLst>
              <a:ext uri="{FF2B5EF4-FFF2-40B4-BE49-F238E27FC236}">
                <a16:creationId xmlns:a16="http://schemas.microsoft.com/office/drawing/2014/main" id="{A4BC9171-134D-15E9-4A43-30BFAE4CDFAA}"/>
              </a:ext>
            </a:extLst>
          </p:cNvPr>
          <p:cNvSpPr/>
          <p:nvPr/>
        </p:nvSpPr>
        <p:spPr>
          <a:xfrm>
            <a:off x="381000" y="3983175"/>
            <a:ext cx="1010124" cy="572724"/>
          </a:xfrm>
          <a:prstGeom prst="flowChartDocumen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138;p20">
            <a:extLst>
              <a:ext uri="{FF2B5EF4-FFF2-40B4-BE49-F238E27FC236}">
                <a16:creationId xmlns:a16="http://schemas.microsoft.com/office/drawing/2014/main" id="{179D1E7C-39E9-BEF9-6FB7-49EE0DDA5159}"/>
              </a:ext>
            </a:extLst>
          </p:cNvPr>
          <p:cNvSpPr txBox="1"/>
          <p:nvPr/>
        </p:nvSpPr>
        <p:spPr>
          <a:xfrm>
            <a:off x="405650" y="3916300"/>
            <a:ext cx="927600"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1"/>
                </a:solidFill>
              </a:rPr>
              <a:t>DTDs</a:t>
            </a:r>
            <a:br>
              <a:rPr lang="en" sz="1200">
                <a:solidFill>
                  <a:schemeClr val="dk1"/>
                </a:solidFill>
              </a:rPr>
            </a:br>
            <a:r>
              <a:rPr lang="en" sz="1200">
                <a:solidFill>
                  <a:schemeClr val="dk1"/>
                </a:solidFill>
              </a:rPr>
              <a:t>RelaxNG</a:t>
            </a:r>
            <a:endParaRPr sz="1200">
              <a:solidFill>
                <a:schemeClr val="dk1"/>
              </a:solidFill>
            </a:endParaRPr>
          </a:p>
        </p:txBody>
      </p:sp>
      <p:sp>
        <p:nvSpPr>
          <p:cNvPr id="12" name="Google Shape;139;p20">
            <a:extLst>
              <a:ext uri="{FF2B5EF4-FFF2-40B4-BE49-F238E27FC236}">
                <a16:creationId xmlns:a16="http://schemas.microsoft.com/office/drawing/2014/main" id="{181F6E89-E46E-3909-90B9-EB9239FEDC19}"/>
              </a:ext>
            </a:extLst>
          </p:cNvPr>
          <p:cNvSpPr/>
          <p:nvPr/>
        </p:nvSpPr>
        <p:spPr>
          <a:xfrm>
            <a:off x="3943425" y="3418475"/>
            <a:ext cx="1262250" cy="1690500"/>
          </a:xfrm>
          <a:prstGeom prst="roundRect">
            <a:avLst>
              <a:gd name="adj" fmla="val 16667"/>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146;p20">
            <a:extLst>
              <a:ext uri="{FF2B5EF4-FFF2-40B4-BE49-F238E27FC236}">
                <a16:creationId xmlns:a16="http://schemas.microsoft.com/office/drawing/2014/main" id="{55154D06-95C7-4B43-9797-9300BB7C4113}"/>
              </a:ext>
            </a:extLst>
          </p:cNvPr>
          <p:cNvSpPr/>
          <p:nvPr/>
        </p:nvSpPr>
        <p:spPr>
          <a:xfrm>
            <a:off x="5079676" y="4732625"/>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21" name="Google Shape;147;p20">
            <a:extLst>
              <a:ext uri="{FF2B5EF4-FFF2-40B4-BE49-F238E27FC236}">
                <a16:creationId xmlns:a16="http://schemas.microsoft.com/office/drawing/2014/main" id="{7DB98EDA-E8A4-5E29-475B-8557C7BE353E}"/>
              </a:ext>
            </a:extLst>
          </p:cNvPr>
          <p:cNvSpPr txBox="1"/>
          <p:nvPr/>
        </p:nvSpPr>
        <p:spPr>
          <a:xfrm>
            <a:off x="5016750" y="47244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22" name="Google Shape;148;p20">
            <a:extLst>
              <a:ext uri="{FF2B5EF4-FFF2-40B4-BE49-F238E27FC236}">
                <a16:creationId xmlns:a16="http://schemas.microsoft.com/office/drawing/2014/main" id="{8C6BE600-24E9-8A18-A3BC-4910ECFCB6FC}"/>
              </a:ext>
            </a:extLst>
          </p:cNvPr>
          <p:cNvSpPr txBox="1"/>
          <p:nvPr/>
        </p:nvSpPr>
        <p:spPr>
          <a:xfrm>
            <a:off x="4019625" y="3133600"/>
            <a:ext cx="118605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Authoring</a:t>
            </a:r>
            <a:endParaRPr sz="1200" b="1">
              <a:solidFill>
                <a:schemeClr val="dk1"/>
              </a:solidFill>
            </a:endParaRPr>
          </a:p>
        </p:txBody>
      </p:sp>
      <p:sp>
        <p:nvSpPr>
          <p:cNvPr id="23" name="Google Shape;149;p20">
            <a:extLst>
              <a:ext uri="{FF2B5EF4-FFF2-40B4-BE49-F238E27FC236}">
                <a16:creationId xmlns:a16="http://schemas.microsoft.com/office/drawing/2014/main" id="{C98CBBB9-A40D-0430-4E2E-DD52730A5B07}"/>
              </a:ext>
            </a:extLst>
          </p:cNvPr>
          <p:cNvSpPr txBox="1"/>
          <p:nvPr/>
        </p:nvSpPr>
        <p:spPr>
          <a:xfrm>
            <a:off x="6102450" y="3124200"/>
            <a:ext cx="131295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Automation</a:t>
            </a:r>
            <a:endParaRPr sz="1200" b="1">
              <a:solidFill>
                <a:schemeClr val="dk1"/>
              </a:solidFill>
            </a:endParaRPr>
          </a:p>
        </p:txBody>
      </p:sp>
      <p:sp>
        <p:nvSpPr>
          <p:cNvPr id="24" name="Google Shape;150;p20">
            <a:extLst>
              <a:ext uri="{FF2B5EF4-FFF2-40B4-BE49-F238E27FC236}">
                <a16:creationId xmlns:a16="http://schemas.microsoft.com/office/drawing/2014/main" id="{7662D20E-D14C-B8B5-2F35-5F44B148C5B9}"/>
              </a:ext>
            </a:extLst>
          </p:cNvPr>
          <p:cNvSpPr txBox="1"/>
          <p:nvPr/>
        </p:nvSpPr>
        <p:spPr>
          <a:xfrm>
            <a:off x="6289500" y="3535770"/>
            <a:ext cx="1031400" cy="15696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DITA-OT</a:t>
            </a:r>
            <a:br>
              <a:rPr lang="en" sz="900">
                <a:solidFill>
                  <a:schemeClr val="dk1"/>
                </a:solidFill>
              </a:rPr>
            </a:br>
            <a:br>
              <a:rPr lang="en" sz="900">
                <a:solidFill>
                  <a:schemeClr val="dk1"/>
                </a:solidFill>
              </a:rPr>
            </a:br>
            <a:br>
              <a:rPr lang="en" sz="900">
                <a:solidFill>
                  <a:schemeClr val="dk1"/>
                </a:solidFill>
              </a:rPr>
            </a:br>
            <a:r>
              <a:rPr lang="en" sz="900">
                <a:solidFill>
                  <a:schemeClr val="dk1"/>
                </a:solidFill>
              </a:rPr>
              <a:t>Schematron</a:t>
            </a:r>
            <a:br>
              <a:rPr lang="en" sz="900">
                <a:solidFill>
                  <a:schemeClr val="dk1"/>
                </a:solidFill>
              </a:rPr>
            </a:br>
            <a:br>
              <a:rPr lang="en" sz="900">
                <a:solidFill>
                  <a:schemeClr val="dk1"/>
                </a:solidFill>
              </a:rPr>
            </a:br>
            <a:br>
              <a:rPr lang="en" sz="900">
                <a:solidFill>
                  <a:schemeClr val="dk1"/>
                </a:solidFill>
              </a:rPr>
            </a:br>
            <a:r>
              <a:rPr lang="en" sz="900">
                <a:solidFill>
                  <a:schemeClr val="dk1"/>
                </a:solidFill>
              </a:rPr>
              <a:t>Vale</a:t>
            </a:r>
            <a:br>
              <a:rPr lang="en" sz="900">
                <a:solidFill>
                  <a:schemeClr val="dk1"/>
                </a:solidFill>
              </a:rPr>
            </a:br>
            <a:br>
              <a:rPr lang="en" sz="900">
                <a:solidFill>
                  <a:schemeClr val="dk1"/>
                </a:solidFill>
              </a:rPr>
            </a:br>
            <a:br>
              <a:rPr lang="en" sz="900">
                <a:solidFill>
                  <a:schemeClr val="dk1"/>
                </a:solidFill>
              </a:rPr>
            </a:br>
            <a:r>
              <a:rPr lang="en" sz="900">
                <a:solidFill>
                  <a:schemeClr val="dk1"/>
                </a:solidFill>
              </a:rPr>
              <a:t>Build gates</a:t>
            </a:r>
            <a:endParaRPr sz="900">
              <a:solidFill>
                <a:schemeClr val="dk1"/>
              </a:solidFill>
            </a:endParaRPr>
          </a:p>
        </p:txBody>
      </p:sp>
      <p:sp>
        <p:nvSpPr>
          <p:cNvPr id="25" name="Google Shape;151;p20">
            <a:extLst>
              <a:ext uri="{FF2B5EF4-FFF2-40B4-BE49-F238E27FC236}">
                <a16:creationId xmlns:a16="http://schemas.microsoft.com/office/drawing/2014/main" id="{5B14F685-8E46-88AC-9CB9-A8180E8E99D0}"/>
              </a:ext>
            </a:extLst>
          </p:cNvPr>
          <p:cNvSpPr txBox="1"/>
          <p:nvPr/>
        </p:nvSpPr>
        <p:spPr>
          <a:xfrm>
            <a:off x="677725" y="3741575"/>
            <a:ext cx="865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Style Guide</a:t>
            </a:r>
            <a:endParaRPr sz="900">
              <a:solidFill>
                <a:schemeClr val="dk1"/>
              </a:solidFill>
            </a:endParaRPr>
          </a:p>
        </p:txBody>
      </p:sp>
      <p:cxnSp>
        <p:nvCxnSpPr>
          <p:cNvPr id="26" name="Google Shape;152;p20">
            <a:extLst>
              <a:ext uri="{FF2B5EF4-FFF2-40B4-BE49-F238E27FC236}">
                <a16:creationId xmlns:a16="http://schemas.microsoft.com/office/drawing/2014/main" id="{5FFE4F64-57E2-1BFB-DD9E-12653DE8A4C5}"/>
              </a:ext>
            </a:extLst>
          </p:cNvPr>
          <p:cNvCxnSpPr>
            <a:cxnSpLocks/>
          </p:cNvCxnSpPr>
          <p:nvPr/>
        </p:nvCxnSpPr>
        <p:spPr>
          <a:xfrm>
            <a:off x="1543524" y="4204825"/>
            <a:ext cx="2399901" cy="0"/>
          </a:xfrm>
          <a:prstGeom prst="straightConnector1">
            <a:avLst/>
          </a:prstGeom>
          <a:noFill/>
          <a:ln w="9525" cap="flat" cmpd="sng">
            <a:solidFill>
              <a:srgbClr val="FF0000"/>
            </a:solidFill>
            <a:prstDash val="solid"/>
            <a:round/>
            <a:headEnd type="none" w="med" len="med"/>
            <a:tailEnd type="triangle" w="med" len="med"/>
          </a:ln>
        </p:spPr>
      </p:cxnSp>
      <p:sp>
        <p:nvSpPr>
          <p:cNvPr id="27" name="Google Shape;153;p20">
            <a:extLst>
              <a:ext uri="{FF2B5EF4-FFF2-40B4-BE49-F238E27FC236}">
                <a16:creationId xmlns:a16="http://schemas.microsoft.com/office/drawing/2014/main" id="{50787214-60B4-EFB0-084B-22B9505DE2A8}"/>
              </a:ext>
            </a:extLst>
          </p:cNvPr>
          <p:cNvSpPr txBox="1"/>
          <p:nvPr/>
        </p:nvSpPr>
        <p:spPr>
          <a:xfrm>
            <a:off x="381000" y="3276600"/>
            <a:ext cx="1165262"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Structure</a:t>
            </a:r>
            <a:br>
              <a:rPr lang="en" sz="1200" b="1">
                <a:solidFill>
                  <a:schemeClr val="dk1"/>
                </a:solidFill>
              </a:rPr>
            </a:br>
            <a:r>
              <a:rPr lang="en" sz="1200" b="1">
                <a:solidFill>
                  <a:schemeClr val="dk1"/>
                </a:solidFill>
              </a:rPr>
              <a:t>definitions</a:t>
            </a:r>
            <a:endParaRPr sz="1200" b="1">
              <a:solidFill>
                <a:schemeClr val="dk1"/>
              </a:solidFill>
            </a:endParaRPr>
          </a:p>
        </p:txBody>
      </p:sp>
      <p:sp>
        <p:nvSpPr>
          <p:cNvPr id="28" name="Google Shape;154;p20">
            <a:extLst>
              <a:ext uri="{FF2B5EF4-FFF2-40B4-BE49-F238E27FC236}">
                <a16:creationId xmlns:a16="http://schemas.microsoft.com/office/drawing/2014/main" id="{0257E916-D8D7-E724-3AF2-4FA0B2356840}"/>
              </a:ext>
            </a:extLst>
          </p:cNvPr>
          <p:cNvSpPr txBox="1"/>
          <p:nvPr/>
        </p:nvSpPr>
        <p:spPr>
          <a:xfrm>
            <a:off x="7320900" y="3124200"/>
            <a:ext cx="15945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Publishing</a:t>
            </a:r>
            <a:endParaRPr sz="1200" b="1">
              <a:solidFill>
                <a:schemeClr val="dk1"/>
              </a:solidFill>
            </a:endParaRPr>
          </a:p>
        </p:txBody>
      </p:sp>
      <p:sp>
        <p:nvSpPr>
          <p:cNvPr id="29" name="Google Shape;155;p20">
            <a:extLst>
              <a:ext uri="{FF2B5EF4-FFF2-40B4-BE49-F238E27FC236}">
                <a16:creationId xmlns:a16="http://schemas.microsoft.com/office/drawing/2014/main" id="{B270CC7B-3F03-FAA2-46D0-899B05F965C2}"/>
              </a:ext>
            </a:extLst>
          </p:cNvPr>
          <p:cNvSpPr/>
          <p:nvPr/>
        </p:nvSpPr>
        <p:spPr>
          <a:xfrm>
            <a:off x="7662900" y="3418475"/>
            <a:ext cx="917400" cy="1610255"/>
          </a:xfrm>
          <a:prstGeom prst="roundRect">
            <a:avLst>
              <a:gd name="adj" fmla="val 16667"/>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Google Shape;156;p20">
            <a:extLst>
              <a:ext uri="{FF2B5EF4-FFF2-40B4-BE49-F238E27FC236}">
                <a16:creationId xmlns:a16="http://schemas.microsoft.com/office/drawing/2014/main" id="{DBFAB8A6-E3E9-F2DD-50CB-519D4C9DD071}"/>
              </a:ext>
            </a:extLst>
          </p:cNvPr>
          <p:cNvSpPr txBox="1"/>
          <p:nvPr/>
        </p:nvSpPr>
        <p:spPr>
          <a:xfrm>
            <a:off x="7765650" y="3505200"/>
            <a:ext cx="844950" cy="15696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HTML5</a:t>
            </a:r>
            <a:endParaRPr sz="900">
              <a:solidFill>
                <a:schemeClr val="dk1"/>
              </a:solidFill>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br>
              <a:rPr lang="en" sz="900">
                <a:solidFill>
                  <a:schemeClr val="dk1"/>
                </a:solidFill>
              </a:rPr>
            </a:br>
            <a:r>
              <a:rPr lang="en" sz="900">
                <a:solidFill>
                  <a:schemeClr val="dk1"/>
                </a:solidFill>
              </a:rPr>
              <a:t>PDF</a:t>
            </a:r>
            <a:br>
              <a:rPr lang="en" sz="900">
                <a:solidFill>
                  <a:schemeClr val="dk1"/>
                </a:solidFill>
              </a:rPr>
            </a:br>
            <a:br>
              <a:rPr lang="en" sz="900">
                <a:solidFill>
                  <a:schemeClr val="dk1"/>
                </a:solidFill>
              </a:rPr>
            </a:br>
            <a:br>
              <a:rPr lang="en" sz="900">
                <a:solidFill>
                  <a:schemeClr val="dk1"/>
                </a:solidFill>
              </a:rPr>
            </a:br>
            <a:r>
              <a:rPr lang="en" sz="900">
                <a:solidFill>
                  <a:schemeClr val="dk1"/>
                </a:solidFill>
              </a:rPr>
              <a:t>AI LLM</a:t>
            </a:r>
            <a:br>
              <a:rPr lang="en" sz="900">
                <a:solidFill>
                  <a:schemeClr val="dk1"/>
                </a:solidFill>
              </a:rPr>
            </a:br>
            <a:br>
              <a:rPr lang="en" sz="900">
                <a:solidFill>
                  <a:schemeClr val="dk1"/>
                </a:solidFill>
              </a:rPr>
            </a:br>
            <a:br>
              <a:rPr lang="en" sz="900">
                <a:solidFill>
                  <a:schemeClr val="dk1"/>
                </a:solidFill>
              </a:rPr>
            </a:br>
            <a:r>
              <a:rPr lang="en" sz="900">
                <a:solidFill>
                  <a:schemeClr val="dk1"/>
                </a:solidFill>
              </a:rPr>
              <a:t>Support KB</a:t>
            </a:r>
            <a:endParaRPr sz="900">
              <a:solidFill>
                <a:schemeClr val="dk1"/>
              </a:solidFill>
            </a:endParaRPr>
          </a:p>
        </p:txBody>
      </p:sp>
      <p:sp>
        <p:nvSpPr>
          <p:cNvPr id="31" name="Google Shape;157;p20">
            <a:extLst>
              <a:ext uri="{FF2B5EF4-FFF2-40B4-BE49-F238E27FC236}">
                <a16:creationId xmlns:a16="http://schemas.microsoft.com/office/drawing/2014/main" id="{16EF1021-5213-B1ED-891C-C638621BD5FE}"/>
              </a:ext>
            </a:extLst>
          </p:cNvPr>
          <p:cNvSpPr txBox="1"/>
          <p:nvPr/>
        </p:nvSpPr>
        <p:spPr>
          <a:xfrm>
            <a:off x="4024813" y="3477538"/>
            <a:ext cx="1075800" cy="17081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XML desktop editor</a:t>
            </a:r>
            <a:br>
              <a:rPr lang="en" sz="900">
                <a:solidFill>
                  <a:schemeClr val="dk1"/>
                </a:solidFill>
              </a:rPr>
            </a:br>
            <a:endParaRPr sz="900">
              <a:solidFill>
                <a:schemeClr val="dk1"/>
              </a:solidFill>
            </a:endParaRPr>
          </a:p>
          <a:p>
            <a:pPr marL="0" lvl="0" indent="0" algn="l" rtl="0">
              <a:spcBef>
                <a:spcPts val="0"/>
              </a:spcBef>
              <a:spcAft>
                <a:spcPts val="0"/>
              </a:spcAft>
              <a:buNone/>
            </a:pPr>
            <a:r>
              <a:rPr lang="en" sz="900">
                <a:solidFill>
                  <a:schemeClr val="dk1"/>
                </a:solidFill>
              </a:rPr>
              <a:t>Text editor</a:t>
            </a:r>
            <a:endParaRPr sz="900">
              <a:solidFill>
                <a:schemeClr val="dk1"/>
              </a:solidFill>
            </a:endParaRPr>
          </a:p>
          <a:p>
            <a:pPr marL="0" lvl="0" indent="0" algn="l" rtl="0">
              <a:spcBef>
                <a:spcPts val="0"/>
              </a:spcBef>
              <a:spcAft>
                <a:spcPts val="0"/>
              </a:spcAft>
              <a:buNone/>
            </a:pPr>
            <a:br>
              <a:rPr lang="en" sz="900">
                <a:solidFill>
                  <a:schemeClr val="dk1"/>
                </a:solidFill>
              </a:rPr>
            </a:br>
            <a:r>
              <a:rPr lang="en" sz="900">
                <a:solidFill>
                  <a:schemeClr val="dk1"/>
                </a:solidFill>
              </a:rPr>
              <a:t>DITA web editor</a:t>
            </a:r>
            <a:endParaRPr sz="900">
              <a:solidFill>
                <a:schemeClr val="dk1"/>
              </a:solidFill>
            </a:endParaRPr>
          </a:p>
          <a:p>
            <a:pPr marL="0" lvl="0" indent="0" algn="l" rtl="0">
              <a:spcBef>
                <a:spcPts val="0"/>
              </a:spcBef>
              <a:spcAft>
                <a:spcPts val="0"/>
              </a:spcAft>
              <a:buNone/>
            </a:pPr>
            <a:br>
              <a:rPr lang="en" sz="900">
                <a:solidFill>
                  <a:schemeClr val="dk1"/>
                </a:solidFill>
              </a:rPr>
            </a:br>
            <a:r>
              <a:rPr lang="en" sz="900">
                <a:solidFill>
                  <a:schemeClr val="dk1"/>
                </a:solidFill>
              </a:rPr>
              <a:t>VS Code Editor</a:t>
            </a:r>
            <a:br>
              <a:rPr lang="en" sz="900">
                <a:solidFill>
                  <a:schemeClr val="dk1"/>
                </a:solidFill>
              </a:rPr>
            </a:br>
            <a:r>
              <a:rPr lang="en" sz="900">
                <a:solidFill>
                  <a:schemeClr val="dk1"/>
                </a:solidFill>
              </a:rPr>
              <a:t>with DITA extension</a:t>
            </a:r>
            <a:endParaRPr sz="900">
              <a:solidFill>
                <a:schemeClr val="dk1"/>
              </a:solidFill>
            </a:endParaRPr>
          </a:p>
        </p:txBody>
      </p:sp>
      <p:sp>
        <p:nvSpPr>
          <p:cNvPr id="32" name="Google Shape;146;p20">
            <a:extLst>
              <a:ext uri="{FF2B5EF4-FFF2-40B4-BE49-F238E27FC236}">
                <a16:creationId xmlns:a16="http://schemas.microsoft.com/office/drawing/2014/main" id="{5ADF9094-9C6C-F03B-FB6E-12FA0A76949C}"/>
              </a:ext>
            </a:extLst>
          </p:cNvPr>
          <p:cNvSpPr/>
          <p:nvPr/>
        </p:nvSpPr>
        <p:spPr>
          <a:xfrm>
            <a:off x="5079676" y="4333325"/>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33" name="Google Shape;147;p20">
            <a:extLst>
              <a:ext uri="{FF2B5EF4-FFF2-40B4-BE49-F238E27FC236}">
                <a16:creationId xmlns:a16="http://schemas.microsoft.com/office/drawing/2014/main" id="{601DB0A3-81E1-0C2A-79B8-1CDA4BDA63F6}"/>
              </a:ext>
            </a:extLst>
          </p:cNvPr>
          <p:cNvSpPr txBox="1"/>
          <p:nvPr/>
        </p:nvSpPr>
        <p:spPr>
          <a:xfrm>
            <a:off x="5061075" y="43251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34" name="Google Shape;146;p20">
            <a:extLst>
              <a:ext uri="{FF2B5EF4-FFF2-40B4-BE49-F238E27FC236}">
                <a16:creationId xmlns:a16="http://schemas.microsoft.com/office/drawing/2014/main" id="{6E998242-890D-535F-9D7C-DB150BB57D94}"/>
              </a:ext>
            </a:extLst>
          </p:cNvPr>
          <p:cNvSpPr/>
          <p:nvPr/>
        </p:nvSpPr>
        <p:spPr>
          <a:xfrm>
            <a:off x="5124001" y="3876125"/>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35" name="Google Shape;147;p20">
            <a:extLst>
              <a:ext uri="{FF2B5EF4-FFF2-40B4-BE49-F238E27FC236}">
                <a16:creationId xmlns:a16="http://schemas.microsoft.com/office/drawing/2014/main" id="{710247A9-B8D5-4FE6-4275-389EB3CD3951}"/>
              </a:ext>
            </a:extLst>
          </p:cNvPr>
          <p:cNvSpPr txBox="1"/>
          <p:nvPr/>
        </p:nvSpPr>
        <p:spPr>
          <a:xfrm>
            <a:off x="5061075" y="38679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36" name="Google Shape;146;p20">
            <a:extLst>
              <a:ext uri="{FF2B5EF4-FFF2-40B4-BE49-F238E27FC236}">
                <a16:creationId xmlns:a16="http://schemas.microsoft.com/office/drawing/2014/main" id="{11E29D73-44B8-B2EC-05A6-E5C015C72A3A}"/>
              </a:ext>
            </a:extLst>
          </p:cNvPr>
          <p:cNvSpPr/>
          <p:nvPr/>
        </p:nvSpPr>
        <p:spPr>
          <a:xfrm>
            <a:off x="5124001" y="3509224"/>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37" name="Google Shape;147;p20">
            <a:extLst>
              <a:ext uri="{FF2B5EF4-FFF2-40B4-BE49-F238E27FC236}">
                <a16:creationId xmlns:a16="http://schemas.microsoft.com/office/drawing/2014/main" id="{1A64FFD7-8C0E-0FD7-29C8-85F5CEEA7342}"/>
              </a:ext>
            </a:extLst>
          </p:cNvPr>
          <p:cNvSpPr txBox="1"/>
          <p:nvPr/>
        </p:nvSpPr>
        <p:spPr>
          <a:xfrm>
            <a:off x="5061075" y="35052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46" name="TextBox 45">
            <a:extLst>
              <a:ext uri="{FF2B5EF4-FFF2-40B4-BE49-F238E27FC236}">
                <a16:creationId xmlns:a16="http://schemas.microsoft.com/office/drawing/2014/main" id="{6C81D007-C66F-5C58-FA68-A5375CD9BF6F}"/>
              </a:ext>
            </a:extLst>
          </p:cNvPr>
          <p:cNvSpPr txBox="1"/>
          <p:nvPr/>
        </p:nvSpPr>
        <p:spPr>
          <a:xfrm>
            <a:off x="371009" y="762000"/>
            <a:ext cx="1596912" cy="369332"/>
          </a:xfrm>
          <a:prstGeom prst="rect">
            <a:avLst/>
          </a:prstGeom>
          <a:noFill/>
        </p:spPr>
        <p:txBody>
          <a:bodyPr wrap="none" rtlCol="0">
            <a:spAutoFit/>
          </a:bodyPr>
          <a:lstStyle/>
          <a:p>
            <a:r>
              <a:rPr lang="en-US" b="1"/>
              <a:t>Big picture</a:t>
            </a:r>
          </a:p>
        </p:txBody>
      </p:sp>
      <p:sp>
        <p:nvSpPr>
          <p:cNvPr id="52" name="TextBox 51">
            <a:extLst>
              <a:ext uri="{FF2B5EF4-FFF2-40B4-BE49-F238E27FC236}">
                <a16:creationId xmlns:a16="http://schemas.microsoft.com/office/drawing/2014/main" id="{C0F17524-80E2-A685-0ED9-B6A716A26E17}"/>
              </a:ext>
            </a:extLst>
          </p:cNvPr>
          <p:cNvSpPr txBox="1"/>
          <p:nvPr/>
        </p:nvSpPr>
        <p:spPr>
          <a:xfrm>
            <a:off x="533400" y="1447800"/>
            <a:ext cx="8077200" cy="1200329"/>
          </a:xfrm>
          <a:prstGeom prst="rect">
            <a:avLst/>
          </a:prstGeom>
          <a:noFill/>
        </p:spPr>
        <p:txBody>
          <a:bodyPr wrap="square" rtlCol="0">
            <a:spAutoFit/>
          </a:bodyPr>
          <a:lstStyle/>
          <a:p>
            <a:r>
              <a:rPr lang="en-US"/>
              <a:t>Valid structured content is consistent, making it ideal for automated style checking, content management, build processing, AI ingestion, and dynamic delivery. The same validation and automation that works for 20 topics, scales for 1,000,000. </a:t>
            </a:r>
          </a:p>
        </p:txBody>
      </p:sp>
      <p:sp>
        <p:nvSpPr>
          <p:cNvPr id="3" name="Arrow: Left-Right 2">
            <a:extLst>
              <a:ext uri="{FF2B5EF4-FFF2-40B4-BE49-F238E27FC236}">
                <a16:creationId xmlns:a16="http://schemas.microsoft.com/office/drawing/2014/main" id="{4DE9E3E9-37F7-2DB3-7190-05D61306049A}"/>
              </a:ext>
            </a:extLst>
          </p:cNvPr>
          <p:cNvSpPr/>
          <p:nvPr/>
        </p:nvSpPr>
        <p:spPr>
          <a:xfrm>
            <a:off x="1821726" y="3886200"/>
            <a:ext cx="1905000" cy="609598"/>
          </a:xfrm>
          <a:prstGeom prst="leftRightArrow">
            <a:avLst/>
          </a:prstGeom>
          <a:solidFill>
            <a:srgbClr val="BCFC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148;p20">
            <a:extLst>
              <a:ext uri="{FF2B5EF4-FFF2-40B4-BE49-F238E27FC236}">
                <a16:creationId xmlns:a16="http://schemas.microsoft.com/office/drawing/2014/main" id="{317F38FA-8AC0-309D-F304-19EEEF9783D8}"/>
              </a:ext>
            </a:extLst>
          </p:cNvPr>
          <p:cNvSpPr txBox="1"/>
          <p:nvPr/>
        </p:nvSpPr>
        <p:spPr>
          <a:xfrm>
            <a:off x="1828800" y="4006348"/>
            <a:ext cx="19050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Validation/Parsing</a:t>
            </a:r>
            <a:endParaRPr sz="1200" b="1">
              <a:solidFill>
                <a:schemeClr val="dk1"/>
              </a:solidFill>
            </a:endParaRPr>
          </a:p>
        </p:txBody>
      </p:sp>
    </p:spTree>
    <p:extLst>
      <p:ext uri="{BB962C8B-B14F-4D97-AF65-F5344CB8AC3E}">
        <p14:creationId xmlns:p14="http://schemas.microsoft.com/office/powerpoint/2010/main" val="3886301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97BF4-21DD-7256-4C74-ADFF22812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11706-636B-2F7B-CBF2-75142EFD4BB6}"/>
              </a:ext>
            </a:extLst>
          </p:cNvPr>
          <p:cNvSpPr>
            <a:spLocks noGrp="1"/>
          </p:cNvSpPr>
          <p:nvPr>
            <p:ph type="title"/>
          </p:nvPr>
        </p:nvSpPr>
        <p:spPr>
          <a:xfrm>
            <a:off x="304800" y="274638"/>
            <a:ext cx="7467600" cy="487362"/>
          </a:xfrm>
        </p:spPr>
        <p:txBody>
          <a:bodyPr/>
          <a:lstStyle/>
          <a:p>
            <a:r>
              <a:rPr lang="en-US"/>
              <a:t>What are DITA topics?</a:t>
            </a:r>
          </a:p>
        </p:txBody>
      </p:sp>
      <p:sp>
        <p:nvSpPr>
          <p:cNvPr id="52" name="TextBox 51">
            <a:extLst>
              <a:ext uri="{FF2B5EF4-FFF2-40B4-BE49-F238E27FC236}">
                <a16:creationId xmlns:a16="http://schemas.microsoft.com/office/drawing/2014/main" id="{73D95759-ACB9-8C05-D458-D63E39592C10}"/>
              </a:ext>
            </a:extLst>
          </p:cNvPr>
          <p:cNvSpPr txBox="1"/>
          <p:nvPr/>
        </p:nvSpPr>
        <p:spPr>
          <a:xfrm>
            <a:off x="381000" y="2057400"/>
            <a:ext cx="8077200" cy="369332"/>
          </a:xfrm>
          <a:prstGeom prst="rect">
            <a:avLst/>
          </a:prstGeom>
          <a:noFill/>
        </p:spPr>
        <p:txBody>
          <a:bodyPr wrap="square" rtlCol="0">
            <a:spAutoFit/>
          </a:bodyPr>
          <a:lstStyle/>
          <a:p>
            <a:r>
              <a:rPr lang="en-US"/>
              <a:t>Out-of-the-box DITA 2.0 supports six popular topic types.</a:t>
            </a:r>
          </a:p>
        </p:txBody>
      </p:sp>
      <p:sp>
        <p:nvSpPr>
          <p:cNvPr id="15" name="TextBox 14">
            <a:extLst>
              <a:ext uri="{FF2B5EF4-FFF2-40B4-BE49-F238E27FC236}">
                <a16:creationId xmlns:a16="http://schemas.microsoft.com/office/drawing/2014/main" id="{9FC9A0AB-B4C5-B0F2-A988-0C3F3E6AAE25}"/>
              </a:ext>
            </a:extLst>
          </p:cNvPr>
          <p:cNvSpPr txBox="1"/>
          <p:nvPr/>
        </p:nvSpPr>
        <p:spPr>
          <a:xfrm>
            <a:off x="457200" y="2514600"/>
            <a:ext cx="8305800" cy="3293209"/>
          </a:xfrm>
          <a:prstGeom prst="rect">
            <a:avLst/>
          </a:prstGeom>
          <a:noFill/>
        </p:spPr>
        <p:txBody>
          <a:bodyPr wrap="square" rtlCol="0">
            <a:spAutoFit/>
          </a:bodyPr>
          <a:lstStyle/>
          <a:p>
            <a:r>
              <a:rPr lang="en-US" sz="1600" b="1">
                <a:latin typeface="Courier New" panose="02070309020205020404" pitchFamily="49" charset="0"/>
                <a:cs typeface="Courier New" panose="02070309020205020404" pitchFamily="49" charset="0"/>
              </a:rPr>
              <a:t>Type              Answers                   DTD</a:t>
            </a:r>
            <a:br>
              <a:rPr lang="en-US" sz="1600" b="1">
                <a:latin typeface="Courier New" panose="02070309020205020404" pitchFamily="49" charset="0"/>
                <a:cs typeface="Courier New" panose="02070309020205020404" pitchFamily="49" charset="0"/>
              </a:rPr>
            </a:br>
            <a:endParaRPr lang="en-US" sz="1600" b="1">
              <a:latin typeface="Courier New" panose="02070309020205020404" pitchFamily="49" charset="0"/>
              <a:cs typeface="Courier New" panose="02070309020205020404" pitchFamily="49" charset="0"/>
            </a:endParaRPr>
          </a:p>
          <a:p>
            <a:r>
              <a:rPr lang="en-US" sz="1600">
                <a:latin typeface="Courier New" panose="02070309020205020404" pitchFamily="49" charset="0"/>
                <a:cs typeface="Courier New" panose="02070309020205020404" pitchFamily="49" charset="0"/>
              </a:rPr>
              <a:t>Concept          What is this?              concept.dtd</a:t>
            </a:r>
            <a:endParaRPr lang="en-US" sz="1600" b="1">
              <a:latin typeface="Courier New" panose="02070309020205020404" pitchFamily="49" charset="0"/>
              <a:cs typeface="Courier New" panose="02070309020205020404" pitchFamily="49" charset="0"/>
            </a:endParaRPr>
          </a:p>
          <a:p>
            <a:br>
              <a:rPr lang="en-US" sz="1600">
                <a:latin typeface="Courier New" panose="02070309020205020404" pitchFamily="49" charset="0"/>
                <a:cs typeface="Courier New" panose="02070309020205020404" pitchFamily="49" charset="0"/>
              </a:rPr>
            </a:br>
            <a:r>
              <a:rPr lang="en-US" sz="1600">
                <a:latin typeface="Courier New" panose="02070309020205020404" pitchFamily="49" charset="0"/>
                <a:cs typeface="Courier New" panose="02070309020205020404" pitchFamily="49" charset="0"/>
              </a:rPr>
              <a:t>Task             How do I use this?         task.dtd</a:t>
            </a:r>
          </a:p>
          <a:p>
            <a:br>
              <a:rPr lang="en-US" sz="1600">
                <a:latin typeface="Courier New" panose="02070309020205020404" pitchFamily="49" charset="0"/>
                <a:cs typeface="Courier New" panose="02070309020205020404" pitchFamily="49" charset="0"/>
              </a:rPr>
            </a:br>
            <a:r>
              <a:rPr lang="en-US" sz="1600">
                <a:latin typeface="Courier New" panose="02070309020205020404" pitchFamily="49" charset="0"/>
                <a:cs typeface="Courier New" panose="02070309020205020404" pitchFamily="49" charset="0"/>
              </a:rPr>
              <a:t>Reference        What are the details?      reference.dtd</a:t>
            </a:r>
          </a:p>
          <a:p>
            <a:br>
              <a:rPr lang="en-US" sz="1600">
                <a:latin typeface="Courier New" panose="02070309020205020404" pitchFamily="49" charset="0"/>
                <a:cs typeface="Courier New" panose="02070309020205020404" pitchFamily="49" charset="0"/>
              </a:rPr>
            </a:br>
            <a:r>
              <a:rPr lang="en-US" sz="1600">
                <a:latin typeface="Courier New" panose="02070309020205020404" pitchFamily="49" charset="0"/>
                <a:cs typeface="Courier New" panose="02070309020205020404" pitchFamily="49" charset="0"/>
              </a:rPr>
              <a:t>General          TBD                        topic.dtd</a:t>
            </a:r>
          </a:p>
          <a:p>
            <a:br>
              <a:rPr lang="en-US" sz="1600">
                <a:latin typeface="Courier New" panose="02070309020205020404" pitchFamily="49" charset="0"/>
                <a:cs typeface="Courier New" panose="02070309020205020404" pitchFamily="49" charset="0"/>
              </a:rPr>
            </a:br>
            <a:r>
              <a:rPr lang="en-US" sz="1600">
                <a:latin typeface="Courier New" panose="02070309020205020404" pitchFamily="49" charset="0"/>
                <a:cs typeface="Courier New" panose="02070309020205020404" pitchFamily="49" charset="0"/>
              </a:rPr>
              <a:t>Troubleshooting  How do I fix this?         troubleshooting.dtd  </a:t>
            </a:r>
          </a:p>
          <a:p>
            <a:br>
              <a:rPr lang="en-US" sz="1600">
                <a:latin typeface="Courier New" panose="02070309020205020404" pitchFamily="49" charset="0"/>
                <a:cs typeface="Courier New" panose="02070309020205020404" pitchFamily="49" charset="0"/>
              </a:rPr>
            </a:br>
            <a:r>
              <a:rPr lang="en-US" sz="1600">
                <a:latin typeface="Courier New" panose="02070309020205020404" pitchFamily="49" charset="0"/>
                <a:cs typeface="Courier New" panose="02070309020205020404" pitchFamily="49" charset="0"/>
              </a:rPr>
              <a:t>Glossary         What terms are relevant?   glossaryentry.dtd</a:t>
            </a:r>
          </a:p>
        </p:txBody>
      </p:sp>
      <p:cxnSp>
        <p:nvCxnSpPr>
          <p:cNvPr id="17" name="Straight Connector 16">
            <a:extLst>
              <a:ext uri="{FF2B5EF4-FFF2-40B4-BE49-F238E27FC236}">
                <a16:creationId xmlns:a16="http://schemas.microsoft.com/office/drawing/2014/main" id="{EAE8844F-CCC9-E288-F540-F31B0F5022DA}"/>
              </a:ext>
            </a:extLst>
          </p:cNvPr>
          <p:cNvCxnSpPr/>
          <p:nvPr/>
        </p:nvCxnSpPr>
        <p:spPr>
          <a:xfrm>
            <a:off x="381000" y="28956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D06CFA9-1904-A6BE-3E48-B39DF20552A2}"/>
              </a:ext>
            </a:extLst>
          </p:cNvPr>
          <p:cNvSpPr txBox="1"/>
          <p:nvPr/>
        </p:nvSpPr>
        <p:spPr>
          <a:xfrm>
            <a:off x="381000" y="914400"/>
            <a:ext cx="8221803" cy="954107"/>
          </a:xfrm>
          <a:prstGeom prst="rect">
            <a:avLst/>
          </a:prstGeom>
          <a:noFill/>
        </p:spPr>
        <p:txBody>
          <a:bodyPr wrap="none" rtlCol="0">
            <a:spAutoFit/>
          </a:bodyPr>
          <a:lstStyle/>
          <a:p>
            <a:r>
              <a:rPr lang="en-US" sz="1400"/>
              <a:t>A DITA topic is the basic, modular unit of authoring, consisting of a self-contained</a:t>
            </a:r>
            <a:br>
              <a:rPr lang="en-US" sz="1400"/>
            </a:br>
            <a:r>
              <a:rPr lang="en-US" sz="1400"/>
              <a:t>XML file focusing on one subject. It typically includes a title and content, categorized by </a:t>
            </a:r>
            <a:br>
              <a:rPr lang="en-US" sz="1400"/>
            </a:br>
            <a:r>
              <a:rPr lang="en-US" sz="1400"/>
              <a:t>type — usually concept, task, or reference — to ensure consistency and maximize reuse </a:t>
            </a:r>
          </a:p>
          <a:p>
            <a:r>
              <a:rPr lang="en-US" sz="1400"/>
              <a:t>across different publications.</a:t>
            </a:r>
          </a:p>
        </p:txBody>
      </p:sp>
      <p:sp>
        <p:nvSpPr>
          <p:cNvPr id="3" name="TextBox 2">
            <a:extLst>
              <a:ext uri="{FF2B5EF4-FFF2-40B4-BE49-F238E27FC236}">
                <a16:creationId xmlns:a16="http://schemas.microsoft.com/office/drawing/2014/main" id="{C0B1BE04-E215-263B-D09E-992CCAB9B949}"/>
              </a:ext>
            </a:extLst>
          </p:cNvPr>
          <p:cNvSpPr txBox="1"/>
          <p:nvPr/>
        </p:nvSpPr>
        <p:spPr>
          <a:xfrm>
            <a:off x="3021744" y="5931877"/>
            <a:ext cx="5455340" cy="307777"/>
          </a:xfrm>
          <a:prstGeom prst="rect">
            <a:avLst/>
          </a:prstGeom>
          <a:noFill/>
        </p:spPr>
        <p:txBody>
          <a:bodyPr wrap="none" rtlCol="0">
            <a:spAutoFit/>
          </a:bodyPr>
          <a:lstStyle/>
          <a:p>
            <a:r>
              <a:rPr lang="en-US" sz="1400" b="1"/>
              <a:t>NOTE</a:t>
            </a:r>
            <a:r>
              <a:rPr lang="en-US" sz="1400"/>
              <a:t>: Any of these OOTB topic types can be specialized. </a:t>
            </a:r>
          </a:p>
        </p:txBody>
      </p:sp>
    </p:spTree>
    <p:extLst>
      <p:ext uri="{BB962C8B-B14F-4D97-AF65-F5344CB8AC3E}">
        <p14:creationId xmlns:p14="http://schemas.microsoft.com/office/powerpoint/2010/main" val="179630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19AD8-5BAB-901B-FA1B-9FACAEFDD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0B4D2-DA1B-F965-E984-5BB6032FDE51}"/>
              </a:ext>
            </a:extLst>
          </p:cNvPr>
          <p:cNvSpPr>
            <a:spLocks noGrp="1"/>
          </p:cNvSpPr>
          <p:nvPr>
            <p:ph type="title"/>
          </p:nvPr>
        </p:nvSpPr>
        <p:spPr>
          <a:xfrm>
            <a:off x="304800" y="274638"/>
            <a:ext cx="7467600" cy="487362"/>
          </a:xfrm>
        </p:spPr>
        <p:txBody>
          <a:bodyPr/>
          <a:lstStyle/>
          <a:p>
            <a:r>
              <a:rPr lang="en-US"/>
              <a:t>What are DITA topics?</a:t>
            </a:r>
          </a:p>
        </p:txBody>
      </p:sp>
      <p:sp>
        <p:nvSpPr>
          <p:cNvPr id="52" name="TextBox 51">
            <a:extLst>
              <a:ext uri="{FF2B5EF4-FFF2-40B4-BE49-F238E27FC236}">
                <a16:creationId xmlns:a16="http://schemas.microsoft.com/office/drawing/2014/main" id="{9C4301D1-25AA-C545-566A-9B532797867C}"/>
              </a:ext>
            </a:extLst>
          </p:cNvPr>
          <p:cNvSpPr txBox="1"/>
          <p:nvPr/>
        </p:nvSpPr>
        <p:spPr>
          <a:xfrm>
            <a:off x="457200" y="873369"/>
            <a:ext cx="8077200" cy="369332"/>
          </a:xfrm>
          <a:prstGeom prst="rect">
            <a:avLst/>
          </a:prstGeom>
          <a:noFill/>
        </p:spPr>
        <p:txBody>
          <a:bodyPr wrap="square" rtlCol="0">
            <a:spAutoFit/>
          </a:bodyPr>
          <a:lstStyle/>
          <a:p>
            <a:r>
              <a:rPr lang="en-US"/>
              <a:t>Creating a particular type of DITA topic is easy in a DITA editor.</a:t>
            </a:r>
          </a:p>
        </p:txBody>
      </p:sp>
      <p:pic>
        <p:nvPicPr>
          <p:cNvPr id="4" name="Picture 3">
            <a:extLst>
              <a:ext uri="{FF2B5EF4-FFF2-40B4-BE49-F238E27FC236}">
                <a16:creationId xmlns:a16="http://schemas.microsoft.com/office/drawing/2014/main" id="{9B70BF63-F7A2-E9E4-23B3-62CC738F4D2D}"/>
              </a:ext>
            </a:extLst>
          </p:cNvPr>
          <p:cNvPicPr>
            <a:picLocks noChangeAspect="1"/>
          </p:cNvPicPr>
          <p:nvPr/>
        </p:nvPicPr>
        <p:blipFill>
          <a:blip r:embed="rId3"/>
          <a:stretch>
            <a:fillRect/>
          </a:stretch>
        </p:blipFill>
        <p:spPr>
          <a:xfrm>
            <a:off x="621323" y="2319137"/>
            <a:ext cx="2542857" cy="3009524"/>
          </a:xfrm>
          <a:prstGeom prst="rect">
            <a:avLst/>
          </a:prstGeom>
        </p:spPr>
      </p:pic>
      <p:pic>
        <p:nvPicPr>
          <p:cNvPr id="6" name="Picture 5">
            <a:extLst>
              <a:ext uri="{FF2B5EF4-FFF2-40B4-BE49-F238E27FC236}">
                <a16:creationId xmlns:a16="http://schemas.microsoft.com/office/drawing/2014/main" id="{B9B5E436-3360-2664-FE25-AD8092C62686}"/>
              </a:ext>
            </a:extLst>
          </p:cNvPr>
          <p:cNvPicPr>
            <a:picLocks noChangeAspect="1"/>
          </p:cNvPicPr>
          <p:nvPr/>
        </p:nvPicPr>
        <p:blipFill>
          <a:blip r:embed="rId4"/>
          <a:stretch>
            <a:fillRect/>
          </a:stretch>
        </p:blipFill>
        <p:spPr>
          <a:xfrm>
            <a:off x="4572000" y="1377516"/>
            <a:ext cx="3009524" cy="1933333"/>
          </a:xfrm>
          <a:prstGeom prst="rect">
            <a:avLst/>
          </a:prstGeom>
        </p:spPr>
      </p:pic>
      <p:pic>
        <p:nvPicPr>
          <p:cNvPr id="8" name="Picture 7">
            <a:extLst>
              <a:ext uri="{FF2B5EF4-FFF2-40B4-BE49-F238E27FC236}">
                <a16:creationId xmlns:a16="http://schemas.microsoft.com/office/drawing/2014/main" id="{EB2DC903-B66A-7687-B5D0-2CEA369A8925}"/>
              </a:ext>
            </a:extLst>
          </p:cNvPr>
          <p:cNvPicPr>
            <a:picLocks noChangeAspect="1"/>
          </p:cNvPicPr>
          <p:nvPr/>
        </p:nvPicPr>
        <p:blipFill>
          <a:blip r:embed="rId5"/>
          <a:stretch>
            <a:fillRect/>
          </a:stretch>
        </p:blipFill>
        <p:spPr>
          <a:xfrm>
            <a:off x="4315410" y="3844700"/>
            <a:ext cx="4676190" cy="2104762"/>
          </a:xfrm>
          <a:prstGeom prst="rect">
            <a:avLst/>
          </a:prstGeom>
        </p:spPr>
      </p:pic>
      <p:cxnSp>
        <p:nvCxnSpPr>
          <p:cNvPr id="10" name="Straight Arrow Connector 9">
            <a:extLst>
              <a:ext uri="{FF2B5EF4-FFF2-40B4-BE49-F238E27FC236}">
                <a16:creationId xmlns:a16="http://schemas.microsoft.com/office/drawing/2014/main" id="{431ACE8D-D1BF-274F-9E14-42A9191E8E6F}"/>
              </a:ext>
            </a:extLst>
          </p:cNvPr>
          <p:cNvCxnSpPr/>
          <p:nvPr/>
        </p:nvCxnSpPr>
        <p:spPr>
          <a:xfrm>
            <a:off x="3164180" y="2743200"/>
            <a:ext cx="140782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25E3B08-A70F-536F-9270-2E3C577754A7}"/>
              </a:ext>
            </a:extLst>
          </p:cNvPr>
          <p:cNvCxnSpPr>
            <a:cxnSpLocks/>
          </p:cNvCxnSpPr>
          <p:nvPr/>
        </p:nvCxnSpPr>
        <p:spPr>
          <a:xfrm>
            <a:off x="3164180" y="4648200"/>
            <a:ext cx="115123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CDBC4C7-65E3-DEEC-FFF3-BAD407245C4F}"/>
              </a:ext>
            </a:extLst>
          </p:cNvPr>
          <p:cNvSpPr txBox="1"/>
          <p:nvPr/>
        </p:nvSpPr>
        <p:spPr>
          <a:xfrm>
            <a:off x="3355744" y="2510135"/>
            <a:ext cx="1140056" cy="461665"/>
          </a:xfrm>
          <a:prstGeom prst="rect">
            <a:avLst/>
          </a:prstGeom>
          <a:noFill/>
        </p:spPr>
        <p:txBody>
          <a:bodyPr wrap="none" rtlCol="0">
            <a:spAutoFit/>
          </a:bodyPr>
          <a:lstStyle/>
          <a:p>
            <a:pPr algn="ctr"/>
            <a:r>
              <a:rPr lang="en-US" sz="1200">
                <a:solidFill>
                  <a:srgbClr val="FF0000"/>
                </a:solidFill>
              </a:rPr>
              <a:t>View in</a:t>
            </a:r>
            <a:br>
              <a:rPr lang="en-US" sz="1200">
                <a:solidFill>
                  <a:srgbClr val="FF0000"/>
                </a:solidFill>
              </a:rPr>
            </a:br>
            <a:r>
              <a:rPr lang="en-US" sz="1200">
                <a:solidFill>
                  <a:srgbClr val="FF0000"/>
                </a:solidFill>
              </a:rPr>
              <a:t>“tags” mode</a:t>
            </a:r>
          </a:p>
        </p:txBody>
      </p:sp>
      <p:sp>
        <p:nvSpPr>
          <p:cNvPr id="14" name="TextBox 13">
            <a:extLst>
              <a:ext uri="{FF2B5EF4-FFF2-40B4-BE49-F238E27FC236}">
                <a16:creationId xmlns:a16="http://schemas.microsoft.com/office/drawing/2014/main" id="{9F505BE0-5C94-6AFD-089C-D302AD64C39F}"/>
              </a:ext>
            </a:extLst>
          </p:cNvPr>
          <p:cNvSpPr txBox="1"/>
          <p:nvPr/>
        </p:nvSpPr>
        <p:spPr>
          <a:xfrm>
            <a:off x="3128959" y="4435416"/>
            <a:ext cx="1115882" cy="461665"/>
          </a:xfrm>
          <a:prstGeom prst="rect">
            <a:avLst/>
          </a:prstGeom>
          <a:noFill/>
        </p:spPr>
        <p:txBody>
          <a:bodyPr wrap="none" rtlCol="0">
            <a:spAutoFit/>
          </a:bodyPr>
          <a:lstStyle/>
          <a:p>
            <a:pPr algn="ctr"/>
            <a:r>
              <a:rPr lang="en-US" sz="1200">
                <a:solidFill>
                  <a:srgbClr val="FF0000"/>
                </a:solidFill>
              </a:rPr>
              <a:t>View in</a:t>
            </a:r>
            <a:br>
              <a:rPr lang="en-US" sz="1200">
                <a:solidFill>
                  <a:srgbClr val="FF0000"/>
                </a:solidFill>
              </a:rPr>
            </a:br>
            <a:r>
              <a:rPr lang="en-US" sz="1200">
                <a:solidFill>
                  <a:srgbClr val="FF0000"/>
                </a:solidFill>
              </a:rPr>
              <a:t>“text” mode</a:t>
            </a:r>
          </a:p>
        </p:txBody>
      </p:sp>
    </p:spTree>
    <p:extLst>
      <p:ext uri="{BB962C8B-B14F-4D97-AF65-F5344CB8AC3E}">
        <p14:creationId xmlns:p14="http://schemas.microsoft.com/office/powerpoint/2010/main" val="801235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410D7-F1AF-9382-3365-62932DEC5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212714-C061-EE04-C20B-4C39CBA44A3B}"/>
              </a:ext>
            </a:extLst>
          </p:cNvPr>
          <p:cNvSpPr>
            <a:spLocks noGrp="1"/>
          </p:cNvSpPr>
          <p:nvPr>
            <p:ph type="title"/>
          </p:nvPr>
        </p:nvSpPr>
        <p:spPr>
          <a:xfrm>
            <a:off x="304800" y="274638"/>
            <a:ext cx="7467600" cy="487362"/>
          </a:xfrm>
        </p:spPr>
        <p:txBody>
          <a:bodyPr/>
          <a:lstStyle/>
          <a:p>
            <a:r>
              <a:rPr lang="en-US"/>
              <a:t>What are DITA topics?</a:t>
            </a:r>
          </a:p>
        </p:txBody>
      </p:sp>
      <p:sp>
        <p:nvSpPr>
          <p:cNvPr id="52" name="TextBox 51">
            <a:extLst>
              <a:ext uri="{FF2B5EF4-FFF2-40B4-BE49-F238E27FC236}">
                <a16:creationId xmlns:a16="http://schemas.microsoft.com/office/drawing/2014/main" id="{64772469-06DE-EFC1-6873-3014998EE53D}"/>
              </a:ext>
            </a:extLst>
          </p:cNvPr>
          <p:cNvSpPr txBox="1"/>
          <p:nvPr/>
        </p:nvSpPr>
        <p:spPr>
          <a:xfrm>
            <a:off x="457200" y="873369"/>
            <a:ext cx="8077200" cy="369332"/>
          </a:xfrm>
          <a:prstGeom prst="rect">
            <a:avLst/>
          </a:prstGeom>
          <a:noFill/>
        </p:spPr>
        <p:txBody>
          <a:bodyPr wrap="square" rtlCol="0">
            <a:spAutoFit/>
          </a:bodyPr>
          <a:lstStyle/>
          <a:p>
            <a:r>
              <a:rPr lang="en-US"/>
              <a:t>All DITA markup is XML and consists of:</a:t>
            </a:r>
          </a:p>
        </p:txBody>
      </p:sp>
      <p:sp>
        <p:nvSpPr>
          <p:cNvPr id="3" name="TextBox 2">
            <a:extLst>
              <a:ext uri="{FF2B5EF4-FFF2-40B4-BE49-F238E27FC236}">
                <a16:creationId xmlns:a16="http://schemas.microsoft.com/office/drawing/2014/main" id="{FBDF6423-7792-2FCE-0B1C-863D31A0F60B}"/>
              </a:ext>
            </a:extLst>
          </p:cNvPr>
          <p:cNvSpPr txBox="1"/>
          <p:nvPr/>
        </p:nvSpPr>
        <p:spPr>
          <a:xfrm>
            <a:off x="468923" y="1524000"/>
            <a:ext cx="7086600" cy="2585323"/>
          </a:xfrm>
          <a:prstGeom prst="rect">
            <a:avLst/>
          </a:prstGeom>
          <a:noFill/>
        </p:spPr>
        <p:txBody>
          <a:bodyPr wrap="square" rtlCol="0">
            <a:spAutoFit/>
          </a:bodyPr>
          <a:lstStyle/>
          <a:p>
            <a:r>
              <a:rPr lang="en-US"/>
              <a:t>XML elements:		 </a:t>
            </a:r>
            <a:r>
              <a:rPr lang="en-US" b="1">
                <a:latin typeface="Courier New" panose="02070309020205020404" pitchFamily="49" charset="0"/>
                <a:cs typeface="Courier New" panose="02070309020205020404" pitchFamily="49" charset="0"/>
              </a:rPr>
              <a:t>&lt;</a:t>
            </a:r>
            <a:r>
              <a:rPr lang="en-US" b="1" err="1">
                <a:latin typeface="Courier New" panose="02070309020205020404" pitchFamily="49" charset="0"/>
                <a:cs typeface="Courier New" panose="02070309020205020404" pitchFamily="49" charset="0"/>
              </a:rPr>
              <a:t>xref</a:t>
            </a:r>
            <a:r>
              <a:rPr lang="en-US" b="1">
                <a:latin typeface="Courier New" panose="02070309020205020404" pitchFamily="49" charset="0"/>
                <a:cs typeface="Courier New" panose="02070309020205020404" pitchFamily="49" charset="0"/>
              </a:rPr>
              <a:t>&gt;</a:t>
            </a:r>
            <a:r>
              <a:rPr lang="en-US">
                <a:latin typeface="Courier New" panose="02070309020205020404" pitchFamily="49" charset="0"/>
                <a:cs typeface="Courier New" panose="02070309020205020404" pitchFamily="49" charset="0"/>
              </a:rPr>
              <a:t>, </a:t>
            </a:r>
            <a:r>
              <a:rPr lang="en-US" b="1">
                <a:latin typeface="Courier New" panose="02070309020205020404" pitchFamily="49" charset="0"/>
                <a:cs typeface="Courier New" panose="02070309020205020404" pitchFamily="49" charset="0"/>
              </a:rPr>
              <a:t>&lt;note&gt;</a:t>
            </a:r>
            <a:r>
              <a:rPr lang="en-US">
                <a:latin typeface="Courier New" panose="02070309020205020404" pitchFamily="49" charset="0"/>
                <a:cs typeface="Courier New" panose="02070309020205020404" pitchFamily="49" charset="0"/>
              </a:rPr>
              <a:t> </a:t>
            </a:r>
            <a:br>
              <a:rPr lang="en-US"/>
            </a:br>
            <a:endParaRPr lang="en-US"/>
          </a:p>
          <a:p>
            <a:r>
              <a:rPr lang="en-US"/>
              <a:t>XML attributes:		</a:t>
            </a:r>
            <a:r>
              <a:rPr lang="en-US">
                <a:latin typeface="Courier New" panose="02070309020205020404" pitchFamily="49" charset="0"/>
                <a:cs typeface="Courier New" panose="02070309020205020404" pitchFamily="49" charset="0"/>
              </a:rPr>
              <a:t> &lt;</a:t>
            </a:r>
            <a:r>
              <a:rPr lang="en-US" err="1">
                <a:latin typeface="Courier New" panose="02070309020205020404" pitchFamily="49" charset="0"/>
                <a:cs typeface="Courier New" panose="02070309020205020404" pitchFamily="49" charset="0"/>
              </a:rPr>
              <a:t>xref</a:t>
            </a:r>
            <a:r>
              <a:rPr lang="en-US">
                <a:latin typeface="Courier New" panose="02070309020205020404" pitchFamily="49" charset="0"/>
                <a:cs typeface="Courier New" panose="02070309020205020404" pitchFamily="49" charset="0"/>
              </a:rPr>
              <a:t> </a:t>
            </a:r>
            <a:r>
              <a:rPr lang="en-US" b="1" err="1">
                <a:latin typeface="Courier New" panose="02070309020205020404" pitchFamily="49" charset="0"/>
                <a:cs typeface="Courier New" panose="02070309020205020404" pitchFamily="49" charset="0"/>
              </a:rPr>
              <a:t>href</a:t>
            </a:r>
            <a:r>
              <a:rPr lang="en-US">
                <a:latin typeface="Courier New" panose="02070309020205020404" pitchFamily="49" charset="0"/>
                <a:cs typeface="Courier New" panose="02070309020205020404" pitchFamily="49" charset="0"/>
              </a:rPr>
              <a:t>="topic1.dita"/&gt;</a:t>
            </a:r>
            <a:br>
              <a:rPr lang="en-US">
                <a:latin typeface="Courier New" panose="02070309020205020404" pitchFamily="49" charset="0"/>
                <a:cs typeface="Courier New" panose="02070309020205020404" pitchFamily="49" charset="0"/>
              </a:rPr>
            </a:br>
            <a:r>
              <a:rPr lang="en-US">
                <a:latin typeface="Courier New" panose="02070309020205020404" pitchFamily="49" charset="0"/>
                <a:cs typeface="Courier New" panose="02070309020205020404" pitchFamily="49" charset="0"/>
              </a:rPr>
              <a:t>                     &lt;note </a:t>
            </a:r>
            <a:r>
              <a:rPr lang="en-US" b="1">
                <a:latin typeface="Courier New" panose="02070309020205020404" pitchFamily="49" charset="0"/>
                <a:cs typeface="Courier New" panose="02070309020205020404" pitchFamily="49" charset="0"/>
              </a:rPr>
              <a:t>type</a:t>
            </a:r>
            <a:r>
              <a:rPr lang="en-US">
                <a:latin typeface="Courier New" panose="02070309020205020404" pitchFamily="49" charset="0"/>
                <a:cs typeface="Courier New" panose="02070309020205020404" pitchFamily="49" charset="0"/>
              </a:rPr>
              <a:t>="caution"&gt;  </a:t>
            </a:r>
            <a:br>
              <a:rPr lang="en-US"/>
            </a:br>
            <a:endParaRPr lang="en-US"/>
          </a:p>
          <a:p>
            <a:r>
              <a:rPr lang="en-US"/>
              <a:t>XML attribute values:	 </a:t>
            </a:r>
            <a:r>
              <a:rPr lang="en-US">
                <a:latin typeface="Courier New" panose="02070309020205020404" pitchFamily="49" charset="0"/>
                <a:cs typeface="Courier New" panose="02070309020205020404" pitchFamily="49" charset="0"/>
              </a:rPr>
              <a:t>&lt;</a:t>
            </a:r>
            <a:r>
              <a:rPr lang="en-US" err="1">
                <a:latin typeface="Courier New" panose="02070309020205020404" pitchFamily="49" charset="0"/>
                <a:cs typeface="Courier New" panose="02070309020205020404" pitchFamily="49" charset="0"/>
              </a:rPr>
              <a:t>xref</a:t>
            </a:r>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href</a:t>
            </a:r>
            <a:r>
              <a:rPr lang="en-US">
                <a:latin typeface="Courier New" panose="02070309020205020404" pitchFamily="49" charset="0"/>
                <a:cs typeface="Courier New" panose="02070309020205020404" pitchFamily="49" charset="0"/>
              </a:rPr>
              <a:t>="</a:t>
            </a:r>
            <a:r>
              <a:rPr lang="en-US" b="1">
                <a:latin typeface="Courier New" panose="02070309020205020404" pitchFamily="49" charset="0"/>
                <a:cs typeface="Courier New" panose="02070309020205020404" pitchFamily="49" charset="0"/>
              </a:rPr>
              <a:t>topic1.dita</a:t>
            </a:r>
            <a:r>
              <a:rPr lang="en-US">
                <a:latin typeface="Courier New" panose="02070309020205020404" pitchFamily="49" charset="0"/>
                <a:cs typeface="Courier New" panose="02070309020205020404" pitchFamily="49" charset="0"/>
              </a:rPr>
              <a:t>"/&gt;</a:t>
            </a:r>
            <a:br>
              <a:rPr lang="en-US">
                <a:latin typeface="Courier New" panose="02070309020205020404" pitchFamily="49" charset="0"/>
                <a:cs typeface="Courier New" panose="02070309020205020404" pitchFamily="49" charset="0"/>
              </a:rPr>
            </a:br>
            <a:r>
              <a:rPr lang="en-US">
                <a:latin typeface="Courier New" panose="02070309020205020404" pitchFamily="49" charset="0"/>
                <a:cs typeface="Courier New" panose="02070309020205020404" pitchFamily="49" charset="0"/>
              </a:rPr>
              <a:t>                     &lt;note type="</a:t>
            </a:r>
            <a:r>
              <a:rPr lang="en-US" b="1">
                <a:latin typeface="Courier New" panose="02070309020205020404" pitchFamily="49" charset="0"/>
                <a:cs typeface="Courier New" panose="02070309020205020404" pitchFamily="49" charset="0"/>
              </a:rPr>
              <a:t>caution</a:t>
            </a:r>
            <a:r>
              <a:rPr lang="en-US">
                <a:latin typeface="Courier New" panose="02070309020205020404" pitchFamily="49" charset="0"/>
                <a:cs typeface="Courier New" panose="02070309020205020404" pitchFamily="49" charset="0"/>
              </a:rPr>
              <a:t>"&gt; </a:t>
            </a:r>
            <a:br>
              <a:rPr lang="en-US"/>
            </a:br>
            <a:endParaRPr lang="en-US"/>
          </a:p>
          <a:p>
            <a:r>
              <a:rPr lang="en-US"/>
              <a:t>HTML-style comments:   </a:t>
            </a:r>
            <a:r>
              <a:rPr lang="en-US">
                <a:latin typeface="Courier New" panose="02070309020205020404" pitchFamily="49" charset="0"/>
                <a:cs typeface="Courier New" panose="02070309020205020404" pitchFamily="49" charset="0"/>
              </a:rPr>
              <a:t>&lt;!– This is a comment </a:t>
            </a:r>
            <a:r>
              <a:rPr lang="en-US">
                <a:latin typeface="Courier New" panose="02070309020205020404" pitchFamily="49" charset="0"/>
                <a:cs typeface="Courier New" panose="02070309020205020404" pitchFamily="49" charset="0"/>
                <a:sym typeface="Wingdings" panose="05000000000000000000" pitchFamily="2" charset="2"/>
              </a:rPr>
              <a:t>--&gt;</a:t>
            </a:r>
            <a:endParaRPr lang="en-US"/>
          </a:p>
        </p:txBody>
      </p:sp>
    </p:spTree>
    <p:extLst>
      <p:ext uri="{BB962C8B-B14F-4D97-AF65-F5344CB8AC3E}">
        <p14:creationId xmlns:p14="http://schemas.microsoft.com/office/powerpoint/2010/main" val="533973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612F2-85A5-FBDC-2717-EA3AAFEECD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E4892D-BE37-33E5-0343-5C88877E8E41}"/>
              </a:ext>
            </a:extLst>
          </p:cNvPr>
          <p:cNvSpPr>
            <a:spLocks noGrp="1"/>
          </p:cNvSpPr>
          <p:nvPr>
            <p:ph type="title"/>
          </p:nvPr>
        </p:nvSpPr>
        <p:spPr>
          <a:xfrm>
            <a:off x="304800" y="274638"/>
            <a:ext cx="7467600" cy="487362"/>
          </a:xfrm>
        </p:spPr>
        <p:txBody>
          <a:bodyPr/>
          <a:lstStyle/>
          <a:p>
            <a:r>
              <a:rPr lang="en-US"/>
              <a:t>What are DITA topics?</a:t>
            </a:r>
          </a:p>
        </p:txBody>
      </p:sp>
      <p:sp>
        <p:nvSpPr>
          <p:cNvPr id="52" name="TextBox 51">
            <a:extLst>
              <a:ext uri="{FF2B5EF4-FFF2-40B4-BE49-F238E27FC236}">
                <a16:creationId xmlns:a16="http://schemas.microsoft.com/office/drawing/2014/main" id="{7D2FB1D3-88EE-8208-E8F6-D8A3D4E39518}"/>
              </a:ext>
            </a:extLst>
          </p:cNvPr>
          <p:cNvSpPr txBox="1"/>
          <p:nvPr/>
        </p:nvSpPr>
        <p:spPr>
          <a:xfrm>
            <a:off x="457200" y="873369"/>
            <a:ext cx="8077200" cy="369332"/>
          </a:xfrm>
          <a:prstGeom prst="rect">
            <a:avLst/>
          </a:prstGeom>
          <a:noFill/>
        </p:spPr>
        <p:txBody>
          <a:bodyPr wrap="square" rtlCol="0">
            <a:spAutoFit/>
          </a:bodyPr>
          <a:lstStyle/>
          <a:p>
            <a:r>
              <a:rPr lang="en-US"/>
              <a:t>All DITA topics require a few elements in the same order. </a:t>
            </a:r>
          </a:p>
        </p:txBody>
      </p:sp>
      <p:sp>
        <p:nvSpPr>
          <p:cNvPr id="3" name="TextBox 2">
            <a:extLst>
              <a:ext uri="{FF2B5EF4-FFF2-40B4-BE49-F238E27FC236}">
                <a16:creationId xmlns:a16="http://schemas.microsoft.com/office/drawing/2014/main" id="{6B7FDEAD-773D-5DD3-F080-F422579FCD04}"/>
              </a:ext>
            </a:extLst>
          </p:cNvPr>
          <p:cNvSpPr txBox="1"/>
          <p:nvPr/>
        </p:nvSpPr>
        <p:spPr>
          <a:xfrm>
            <a:off x="3505200" y="1377516"/>
            <a:ext cx="5447325" cy="5262979"/>
          </a:xfrm>
          <a:prstGeom prst="rect">
            <a:avLst/>
          </a:prstGeom>
          <a:noFill/>
        </p:spPr>
        <p:txBody>
          <a:bodyPr wrap="none" rtlCol="0">
            <a:spAutoFit/>
          </a:bodyPr>
          <a:lstStyle/>
          <a:p>
            <a:r>
              <a:rPr lang="en-US" sz="1400">
                <a:latin typeface="Courier New" panose="02070309020205020404" pitchFamily="49" charset="0"/>
                <a:cs typeface="Courier New" panose="02070309020205020404" pitchFamily="49" charset="0"/>
              </a:rPr>
              <a:t>&lt;?xml version="1.0" encoding="UTF-8"?&gt;</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&lt;!DOCTYPE concept PUBLIC "-//OASIS//DTD DITA 2.x </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Concept//EN" "concept.dtd"&gt;</a:t>
            </a:r>
            <a:br>
              <a:rPr lang="en-US" sz="1400">
                <a:latin typeface="Courier New" panose="02070309020205020404" pitchFamily="49" charset="0"/>
                <a:cs typeface="Courier New" panose="02070309020205020404" pitchFamily="49" charset="0"/>
              </a:rPr>
            </a:b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&lt;concept id="concept_sh2_dkc_2jc"&gt;</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&lt;title&gt;&lt;/title&gt;</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 . .</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 . .</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 . .</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 . .</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 . .</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 . .</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 . .</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 . .</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 . .</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 . .</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 . .</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 . .</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 . .</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 . .</a:t>
            </a:r>
          </a:p>
          <a:p>
            <a:r>
              <a:rPr lang="en-US" sz="1400">
                <a:latin typeface="Courier New" panose="02070309020205020404" pitchFamily="49" charset="0"/>
                <a:cs typeface="Courier New" panose="02070309020205020404" pitchFamily="49" charset="0"/>
              </a:rPr>
              <a:t>  . . .</a:t>
            </a:r>
          </a:p>
          <a:p>
            <a:r>
              <a:rPr lang="en-US" sz="1400">
                <a:latin typeface="Courier New" panose="02070309020205020404" pitchFamily="49" charset="0"/>
                <a:cs typeface="Courier New" panose="02070309020205020404" pitchFamily="49" charset="0"/>
              </a:rPr>
              <a:t>  . . .</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 . .</a:t>
            </a:r>
          </a:p>
          <a:p>
            <a:r>
              <a:rPr lang="en-US" sz="1400">
                <a:latin typeface="Courier New" panose="02070309020205020404" pitchFamily="49" charset="0"/>
                <a:cs typeface="Courier New" panose="02070309020205020404" pitchFamily="49" charset="0"/>
              </a:rPr>
              <a:t>&lt;/concept&gt;</a:t>
            </a:r>
          </a:p>
        </p:txBody>
      </p:sp>
      <p:sp>
        <p:nvSpPr>
          <p:cNvPr id="5" name="TextBox 4">
            <a:extLst>
              <a:ext uri="{FF2B5EF4-FFF2-40B4-BE49-F238E27FC236}">
                <a16:creationId xmlns:a16="http://schemas.microsoft.com/office/drawing/2014/main" id="{E34ECB78-39B5-D59E-732C-C6276638DC71}"/>
              </a:ext>
            </a:extLst>
          </p:cNvPr>
          <p:cNvSpPr txBox="1"/>
          <p:nvPr/>
        </p:nvSpPr>
        <p:spPr>
          <a:xfrm>
            <a:off x="457200" y="1337846"/>
            <a:ext cx="1820948" cy="338554"/>
          </a:xfrm>
          <a:prstGeom prst="rect">
            <a:avLst/>
          </a:prstGeom>
          <a:noFill/>
        </p:spPr>
        <p:txBody>
          <a:bodyPr wrap="none" rtlCol="0">
            <a:spAutoFit/>
          </a:bodyPr>
          <a:lstStyle/>
          <a:p>
            <a:r>
              <a:rPr lang="en-US" sz="1600"/>
              <a:t>XML declaration</a:t>
            </a:r>
          </a:p>
        </p:txBody>
      </p:sp>
      <p:sp>
        <p:nvSpPr>
          <p:cNvPr id="7" name="TextBox 6">
            <a:extLst>
              <a:ext uri="{FF2B5EF4-FFF2-40B4-BE49-F238E27FC236}">
                <a16:creationId xmlns:a16="http://schemas.microsoft.com/office/drawing/2014/main" id="{7BABA8B9-9DD6-785E-3291-06DDC414958A}"/>
              </a:ext>
            </a:extLst>
          </p:cNvPr>
          <p:cNvSpPr txBox="1"/>
          <p:nvPr/>
        </p:nvSpPr>
        <p:spPr>
          <a:xfrm>
            <a:off x="465052" y="1642646"/>
            <a:ext cx="1831976" cy="338554"/>
          </a:xfrm>
          <a:prstGeom prst="rect">
            <a:avLst/>
          </a:prstGeom>
          <a:noFill/>
        </p:spPr>
        <p:txBody>
          <a:bodyPr wrap="none" rtlCol="0">
            <a:spAutoFit/>
          </a:bodyPr>
          <a:lstStyle/>
          <a:p>
            <a:r>
              <a:rPr lang="en-US" sz="1600"/>
              <a:t>DTD declaration</a:t>
            </a:r>
          </a:p>
        </p:txBody>
      </p:sp>
      <p:sp>
        <p:nvSpPr>
          <p:cNvPr id="9" name="TextBox 8">
            <a:extLst>
              <a:ext uri="{FF2B5EF4-FFF2-40B4-BE49-F238E27FC236}">
                <a16:creationId xmlns:a16="http://schemas.microsoft.com/office/drawing/2014/main" id="{203BCCB3-67E3-BA63-BF63-715DCC438422}"/>
              </a:ext>
            </a:extLst>
          </p:cNvPr>
          <p:cNvSpPr txBox="1"/>
          <p:nvPr/>
        </p:nvSpPr>
        <p:spPr>
          <a:xfrm>
            <a:off x="457200" y="2176046"/>
            <a:ext cx="2380588" cy="584775"/>
          </a:xfrm>
          <a:prstGeom prst="rect">
            <a:avLst/>
          </a:prstGeom>
          <a:noFill/>
        </p:spPr>
        <p:txBody>
          <a:bodyPr wrap="none" rtlCol="0">
            <a:spAutoFit/>
          </a:bodyPr>
          <a:lstStyle/>
          <a:p>
            <a:r>
              <a:rPr lang="en-US" sz="1600"/>
              <a:t>Root element with ID</a:t>
            </a:r>
            <a:br>
              <a:rPr lang="en-US" sz="1600"/>
            </a:br>
            <a:r>
              <a:rPr lang="en-US" sz="1600"/>
              <a:t>Topic title</a:t>
            </a:r>
          </a:p>
        </p:txBody>
      </p:sp>
      <p:cxnSp>
        <p:nvCxnSpPr>
          <p:cNvPr id="12" name="Straight Arrow Connector 11">
            <a:extLst>
              <a:ext uri="{FF2B5EF4-FFF2-40B4-BE49-F238E27FC236}">
                <a16:creationId xmlns:a16="http://schemas.microsoft.com/office/drawing/2014/main" id="{11FFEED6-B8F4-0707-A99E-F7CCAEB93A9A}"/>
              </a:ext>
            </a:extLst>
          </p:cNvPr>
          <p:cNvCxnSpPr>
            <a:cxnSpLocks/>
          </p:cNvCxnSpPr>
          <p:nvPr/>
        </p:nvCxnSpPr>
        <p:spPr>
          <a:xfrm>
            <a:off x="2278148" y="1524000"/>
            <a:ext cx="122705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8964599-84DD-0D37-ABD8-41F97B9FA8EA}"/>
              </a:ext>
            </a:extLst>
          </p:cNvPr>
          <p:cNvCxnSpPr>
            <a:cxnSpLocks/>
          </p:cNvCxnSpPr>
          <p:nvPr/>
        </p:nvCxnSpPr>
        <p:spPr>
          <a:xfrm>
            <a:off x="2278148" y="1752600"/>
            <a:ext cx="122705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8E9B60D-64D3-C55C-8215-717079B8BE2F}"/>
              </a:ext>
            </a:extLst>
          </p:cNvPr>
          <p:cNvCxnSpPr>
            <a:cxnSpLocks/>
          </p:cNvCxnSpPr>
          <p:nvPr/>
        </p:nvCxnSpPr>
        <p:spPr>
          <a:xfrm>
            <a:off x="2837788" y="2362200"/>
            <a:ext cx="66741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C0C9367-1A70-B9A2-C634-6535C92EB9B5}"/>
              </a:ext>
            </a:extLst>
          </p:cNvPr>
          <p:cNvCxnSpPr>
            <a:cxnSpLocks/>
          </p:cNvCxnSpPr>
          <p:nvPr/>
        </p:nvCxnSpPr>
        <p:spPr>
          <a:xfrm>
            <a:off x="1668548" y="2590800"/>
            <a:ext cx="183665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129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CDBB2-933A-59DF-8E19-2E92143DB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3A584-839F-3207-F192-2FBC5A6002B0}"/>
              </a:ext>
            </a:extLst>
          </p:cNvPr>
          <p:cNvSpPr>
            <a:spLocks noGrp="1"/>
          </p:cNvSpPr>
          <p:nvPr>
            <p:ph type="title"/>
          </p:nvPr>
        </p:nvSpPr>
        <p:spPr>
          <a:xfrm>
            <a:off x="304800" y="274638"/>
            <a:ext cx="7467600" cy="487362"/>
          </a:xfrm>
        </p:spPr>
        <p:txBody>
          <a:bodyPr/>
          <a:lstStyle/>
          <a:p>
            <a:r>
              <a:rPr lang="en-US"/>
              <a:t>What are DITA topics?</a:t>
            </a:r>
          </a:p>
        </p:txBody>
      </p:sp>
      <p:sp>
        <p:nvSpPr>
          <p:cNvPr id="52" name="TextBox 51">
            <a:extLst>
              <a:ext uri="{FF2B5EF4-FFF2-40B4-BE49-F238E27FC236}">
                <a16:creationId xmlns:a16="http://schemas.microsoft.com/office/drawing/2014/main" id="{11ED0898-7642-2E49-F3B8-08A410C7BE1B}"/>
              </a:ext>
            </a:extLst>
          </p:cNvPr>
          <p:cNvSpPr txBox="1"/>
          <p:nvPr/>
        </p:nvSpPr>
        <p:spPr>
          <a:xfrm>
            <a:off x="457200" y="873369"/>
            <a:ext cx="8077200" cy="369332"/>
          </a:xfrm>
          <a:prstGeom prst="rect">
            <a:avLst/>
          </a:prstGeom>
          <a:noFill/>
        </p:spPr>
        <p:txBody>
          <a:bodyPr wrap="square" rtlCol="0">
            <a:spAutoFit/>
          </a:bodyPr>
          <a:lstStyle/>
          <a:p>
            <a:r>
              <a:rPr lang="en-US"/>
              <a:t>All DITA topics offer optional elements in the same order. </a:t>
            </a:r>
          </a:p>
        </p:txBody>
      </p:sp>
      <p:sp>
        <p:nvSpPr>
          <p:cNvPr id="3" name="TextBox 2">
            <a:extLst>
              <a:ext uri="{FF2B5EF4-FFF2-40B4-BE49-F238E27FC236}">
                <a16:creationId xmlns:a16="http://schemas.microsoft.com/office/drawing/2014/main" id="{359D76D0-D691-381E-3B07-CC3FC300C27A}"/>
              </a:ext>
            </a:extLst>
          </p:cNvPr>
          <p:cNvSpPr txBox="1"/>
          <p:nvPr/>
        </p:nvSpPr>
        <p:spPr>
          <a:xfrm>
            <a:off x="3505200" y="1377516"/>
            <a:ext cx="5447325" cy="5478423"/>
          </a:xfrm>
          <a:prstGeom prst="rect">
            <a:avLst/>
          </a:prstGeom>
          <a:noFill/>
        </p:spPr>
        <p:txBody>
          <a:bodyPr wrap="none" rtlCol="0">
            <a:spAutoFit/>
          </a:bodyPr>
          <a:lstStyle/>
          <a:p>
            <a:r>
              <a:rPr lang="en-US" sz="1400">
                <a:latin typeface="Courier New" panose="02070309020205020404" pitchFamily="49" charset="0"/>
                <a:cs typeface="Courier New" panose="02070309020205020404" pitchFamily="49" charset="0"/>
              </a:rPr>
              <a:t>&lt;?xml version="1.0" encoding="UTF-8"?&gt;</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&lt;!DOCTYPE concept PUBLIC "-//OASIS//DTD DITA 2.x </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Concept//EN" "concept.dtd"&gt;</a:t>
            </a:r>
            <a:br>
              <a:rPr lang="en-US" sz="1400">
                <a:latin typeface="Courier New" panose="02070309020205020404" pitchFamily="49" charset="0"/>
                <a:cs typeface="Courier New" panose="02070309020205020404" pitchFamily="49" charset="0"/>
              </a:rPr>
            </a:b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&lt;concept id="concept_sh2_dkc_2jc"&gt;</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&lt;title&gt;&lt;/title&gt;</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&lt;</a:t>
            </a:r>
            <a:r>
              <a:rPr lang="en-US" sz="1400" err="1">
                <a:latin typeface="Courier New" panose="02070309020205020404" pitchFamily="49" charset="0"/>
                <a:cs typeface="Courier New" panose="02070309020205020404" pitchFamily="49" charset="0"/>
              </a:rPr>
              <a:t>shortdesc</a:t>
            </a:r>
            <a:r>
              <a:rPr lang="en-US" sz="1400">
                <a:latin typeface="Courier New" panose="02070309020205020404" pitchFamily="49" charset="0"/>
                <a:cs typeface="Courier New" panose="02070309020205020404" pitchFamily="49" charset="0"/>
              </a:rPr>
              <a:t>&gt;&lt;/</a:t>
            </a:r>
            <a:r>
              <a:rPr lang="en-US" sz="1400" err="1">
                <a:latin typeface="Courier New" panose="02070309020205020404" pitchFamily="49" charset="0"/>
                <a:cs typeface="Courier New" panose="02070309020205020404" pitchFamily="49" charset="0"/>
              </a:rPr>
              <a:t>shortdesc</a:t>
            </a:r>
            <a:r>
              <a:rPr lang="en-US" sz="1400">
                <a:latin typeface="Courier New" panose="02070309020205020404" pitchFamily="49" charset="0"/>
                <a:cs typeface="Courier New" panose="02070309020205020404" pitchFamily="49" charset="0"/>
              </a:rPr>
              <a:t>&gt;</a:t>
            </a:r>
            <a:br>
              <a:rPr lang="en-US" sz="1400">
                <a:latin typeface="Courier New" panose="02070309020205020404" pitchFamily="49" charset="0"/>
                <a:cs typeface="Courier New" panose="02070309020205020404" pitchFamily="49" charset="0"/>
              </a:rPr>
            </a:b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&lt;prolog&gt;</a:t>
            </a:r>
          </a:p>
          <a:p>
            <a:r>
              <a:rPr lang="en-US" sz="1400">
                <a:latin typeface="Courier New" panose="02070309020205020404" pitchFamily="49" charset="0"/>
                <a:cs typeface="Courier New" panose="02070309020205020404" pitchFamily="49" charset="0"/>
              </a:rPr>
              <a:t>    &lt;metadata&gt;</a:t>
            </a:r>
          </a:p>
          <a:p>
            <a:r>
              <a:rPr lang="en-US" sz="1400">
                <a:latin typeface="Courier New" panose="02070309020205020404" pitchFamily="49" charset="0"/>
                <a:cs typeface="Courier New" panose="02070309020205020404" pitchFamily="49" charset="0"/>
              </a:rPr>
              <a:t>      &lt;</a:t>
            </a:r>
            <a:r>
              <a:rPr lang="en-US" sz="1400" err="1">
                <a:latin typeface="Courier New" panose="02070309020205020404" pitchFamily="49" charset="0"/>
                <a:cs typeface="Courier New" panose="02070309020205020404" pitchFamily="49" charset="0"/>
              </a:rPr>
              <a:t>prodinfo</a:t>
            </a:r>
            <a:r>
              <a:rPr lang="en-US" sz="1400">
                <a:latin typeface="Courier New" panose="02070309020205020404" pitchFamily="49" charset="0"/>
                <a:cs typeface="Courier New" panose="02070309020205020404" pitchFamily="49" charset="0"/>
              </a:rPr>
              <a:t>&gt;</a:t>
            </a:r>
          </a:p>
          <a:p>
            <a:r>
              <a:rPr lang="en-US" sz="1400">
                <a:latin typeface="Courier New" panose="02070309020205020404" pitchFamily="49" charset="0"/>
                <a:cs typeface="Courier New" panose="02070309020205020404" pitchFamily="49" charset="0"/>
              </a:rPr>
              <a:t>        &lt;</a:t>
            </a:r>
            <a:r>
              <a:rPr lang="en-US" sz="1400" err="1">
                <a:latin typeface="Courier New" panose="02070309020205020404" pitchFamily="49" charset="0"/>
                <a:cs typeface="Courier New" panose="02070309020205020404" pitchFamily="49" charset="0"/>
              </a:rPr>
              <a:t>prodname</a:t>
            </a:r>
            <a:r>
              <a:rPr lang="en-US" sz="1400">
                <a:latin typeface="Courier New" panose="02070309020205020404" pitchFamily="49" charset="0"/>
                <a:cs typeface="Courier New" panose="02070309020205020404" pitchFamily="49" charset="0"/>
              </a:rPr>
              <a:t>&gt;&lt;/</a:t>
            </a:r>
            <a:r>
              <a:rPr lang="en-US" sz="1400" err="1">
                <a:latin typeface="Courier New" panose="02070309020205020404" pitchFamily="49" charset="0"/>
                <a:cs typeface="Courier New" panose="02070309020205020404" pitchFamily="49" charset="0"/>
              </a:rPr>
              <a:t>prodname</a:t>
            </a:r>
            <a:r>
              <a:rPr lang="en-US" sz="1400">
                <a:latin typeface="Courier New" panose="02070309020205020404" pitchFamily="49" charset="0"/>
                <a:cs typeface="Courier New" panose="02070309020205020404" pitchFamily="49" charset="0"/>
              </a:rPr>
              <a:t>&gt;</a:t>
            </a:r>
          </a:p>
          <a:p>
            <a:r>
              <a:rPr lang="en-US" sz="1400">
                <a:latin typeface="Courier New" panose="02070309020205020404" pitchFamily="49" charset="0"/>
                <a:cs typeface="Courier New" panose="02070309020205020404" pitchFamily="49" charset="0"/>
              </a:rPr>
              <a:t>      &lt;/</a:t>
            </a:r>
            <a:r>
              <a:rPr lang="en-US" sz="1400" err="1">
                <a:latin typeface="Courier New" panose="02070309020205020404" pitchFamily="49" charset="0"/>
                <a:cs typeface="Courier New" panose="02070309020205020404" pitchFamily="49" charset="0"/>
              </a:rPr>
              <a:t>prodinfo</a:t>
            </a:r>
            <a:r>
              <a:rPr lang="en-US" sz="1400">
                <a:latin typeface="Courier New" panose="02070309020205020404" pitchFamily="49" charset="0"/>
                <a:cs typeface="Courier New" panose="02070309020205020404" pitchFamily="49" charset="0"/>
              </a:rPr>
              <a:t>&gt;</a:t>
            </a:r>
          </a:p>
          <a:p>
            <a:r>
              <a:rPr lang="en-US" sz="1400">
                <a:latin typeface="Courier New" panose="02070309020205020404" pitchFamily="49" charset="0"/>
                <a:cs typeface="Courier New" panose="02070309020205020404" pitchFamily="49" charset="0"/>
              </a:rPr>
              <a:t>    &lt;/metadata&gt;</a:t>
            </a:r>
          </a:p>
          <a:p>
            <a:r>
              <a:rPr lang="en-US" sz="1400">
                <a:latin typeface="Courier New" panose="02070309020205020404" pitchFamily="49" charset="0"/>
                <a:cs typeface="Courier New" panose="02070309020205020404" pitchFamily="49" charset="0"/>
              </a:rPr>
              <a:t>  &lt;/prolog&gt;</a:t>
            </a:r>
          </a:p>
          <a:p>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&lt;</a:t>
            </a:r>
            <a:r>
              <a:rPr lang="en-US" sz="1400" err="1">
                <a:latin typeface="Courier New" panose="02070309020205020404" pitchFamily="49" charset="0"/>
                <a:cs typeface="Courier New" panose="02070309020205020404" pitchFamily="49" charset="0"/>
              </a:rPr>
              <a:t>conbody</a:t>
            </a:r>
            <a:r>
              <a:rPr lang="en-US" sz="1400">
                <a:latin typeface="Courier New" panose="02070309020205020404" pitchFamily="49" charset="0"/>
                <a:cs typeface="Courier New" panose="02070309020205020404" pitchFamily="49" charset="0"/>
              </a:rPr>
              <a:t>&gt;</a:t>
            </a:r>
          </a:p>
          <a:p>
            <a:r>
              <a:rPr lang="en-US" sz="1400">
                <a:latin typeface="Courier New" panose="02070309020205020404" pitchFamily="49" charset="0"/>
                <a:cs typeface="Courier New" panose="02070309020205020404" pitchFamily="49" charset="0"/>
              </a:rPr>
              <a:t>    &lt;p&gt;&lt;/p&gt;</a:t>
            </a:r>
          </a:p>
          <a:p>
            <a:r>
              <a:rPr lang="en-US" sz="1400">
                <a:latin typeface="Courier New" panose="02070309020205020404" pitchFamily="49" charset="0"/>
                <a:cs typeface="Courier New" panose="02070309020205020404" pitchFamily="49" charset="0"/>
              </a:rPr>
              <a:t>  &lt;/</a:t>
            </a:r>
            <a:r>
              <a:rPr lang="en-US" sz="1400" err="1">
                <a:latin typeface="Courier New" panose="02070309020205020404" pitchFamily="49" charset="0"/>
                <a:cs typeface="Courier New" panose="02070309020205020404" pitchFamily="49" charset="0"/>
              </a:rPr>
              <a:t>conbody</a:t>
            </a:r>
            <a:r>
              <a:rPr lang="en-US" sz="1400">
                <a:latin typeface="Courier New" panose="02070309020205020404" pitchFamily="49" charset="0"/>
                <a:cs typeface="Courier New" panose="02070309020205020404" pitchFamily="49" charset="0"/>
              </a:rPr>
              <a:t>&gt;</a:t>
            </a:r>
          </a:p>
          <a:p>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&lt;related-links&gt;</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&lt;link </a:t>
            </a:r>
            <a:r>
              <a:rPr lang="en-US" sz="1400" err="1">
                <a:latin typeface="Courier New" panose="02070309020205020404" pitchFamily="49" charset="0"/>
                <a:cs typeface="Courier New" panose="02070309020205020404" pitchFamily="49" charset="0"/>
              </a:rPr>
              <a:t>href</a:t>
            </a:r>
            <a:r>
              <a:rPr lang="en-US" sz="1400">
                <a:latin typeface="Courier New" panose="02070309020205020404" pitchFamily="49" charset="0"/>
                <a:cs typeface="Courier New" panose="02070309020205020404" pitchFamily="49" charset="0"/>
              </a:rPr>
              <a:t>="topic1.dita"/&gt;</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  &lt;/related-links&gt;</a:t>
            </a:r>
            <a:br>
              <a:rPr lang="en-US" sz="1400">
                <a:latin typeface="Courier New" panose="02070309020205020404" pitchFamily="49" charset="0"/>
                <a:cs typeface="Courier New" panose="02070309020205020404" pitchFamily="49" charset="0"/>
              </a:rPr>
            </a:b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&lt;/concept&gt;</a:t>
            </a:r>
          </a:p>
        </p:txBody>
      </p:sp>
      <p:sp>
        <p:nvSpPr>
          <p:cNvPr id="5" name="TextBox 4">
            <a:extLst>
              <a:ext uri="{FF2B5EF4-FFF2-40B4-BE49-F238E27FC236}">
                <a16:creationId xmlns:a16="http://schemas.microsoft.com/office/drawing/2014/main" id="{8F1C81BD-3A8E-F9C7-956D-BACE4F34C428}"/>
              </a:ext>
            </a:extLst>
          </p:cNvPr>
          <p:cNvSpPr txBox="1"/>
          <p:nvPr/>
        </p:nvSpPr>
        <p:spPr>
          <a:xfrm>
            <a:off x="457200" y="2615625"/>
            <a:ext cx="1949573" cy="338554"/>
          </a:xfrm>
          <a:prstGeom prst="rect">
            <a:avLst/>
          </a:prstGeom>
          <a:noFill/>
        </p:spPr>
        <p:txBody>
          <a:bodyPr wrap="none" rtlCol="0">
            <a:spAutoFit/>
          </a:bodyPr>
          <a:lstStyle/>
          <a:p>
            <a:r>
              <a:rPr lang="en-US" sz="1600"/>
              <a:t>Short description</a:t>
            </a:r>
          </a:p>
        </p:txBody>
      </p:sp>
      <p:sp>
        <p:nvSpPr>
          <p:cNvPr id="7" name="TextBox 6">
            <a:extLst>
              <a:ext uri="{FF2B5EF4-FFF2-40B4-BE49-F238E27FC236}">
                <a16:creationId xmlns:a16="http://schemas.microsoft.com/office/drawing/2014/main" id="{D8477982-0854-F1C0-EA1D-378202D70433}"/>
              </a:ext>
            </a:extLst>
          </p:cNvPr>
          <p:cNvSpPr txBox="1"/>
          <p:nvPr/>
        </p:nvSpPr>
        <p:spPr>
          <a:xfrm>
            <a:off x="465052" y="3048000"/>
            <a:ext cx="2390398" cy="338554"/>
          </a:xfrm>
          <a:prstGeom prst="rect">
            <a:avLst/>
          </a:prstGeom>
          <a:noFill/>
        </p:spPr>
        <p:txBody>
          <a:bodyPr wrap="none" rtlCol="0">
            <a:spAutoFit/>
          </a:bodyPr>
          <a:lstStyle/>
          <a:p>
            <a:r>
              <a:rPr lang="en-US" sz="1600"/>
              <a:t>Prolog with metadata</a:t>
            </a:r>
          </a:p>
        </p:txBody>
      </p:sp>
      <p:sp>
        <p:nvSpPr>
          <p:cNvPr id="9" name="TextBox 8">
            <a:extLst>
              <a:ext uri="{FF2B5EF4-FFF2-40B4-BE49-F238E27FC236}">
                <a16:creationId xmlns:a16="http://schemas.microsoft.com/office/drawing/2014/main" id="{9AA919ED-63EB-DE83-F5A0-486F95AC0E2C}"/>
              </a:ext>
            </a:extLst>
          </p:cNvPr>
          <p:cNvSpPr txBox="1"/>
          <p:nvPr/>
        </p:nvSpPr>
        <p:spPr>
          <a:xfrm>
            <a:off x="546733" y="5605046"/>
            <a:ext cx="1497333" cy="338554"/>
          </a:xfrm>
          <a:prstGeom prst="rect">
            <a:avLst/>
          </a:prstGeom>
          <a:noFill/>
        </p:spPr>
        <p:txBody>
          <a:bodyPr wrap="none" rtlCol="0">
            <a:spAutoFit/>
          </a:bodyPr>
          <a:lstStyle/>
          <a:p>
            <a:r>
              <a:rPr lang="en-US" sz="1600"/>
              <a:t>Related links</a:t>
            </a:r>
          </a:p>
        </p:txBody>
      </p:sp>
      <p:cxnSp>
        <p:nvCxnSpPr>
          <p:cNvPr id="12" name="Straight Arrow Connector 11">
            <a:extLst>
              <a:ext uri="{FF2B5EF4-FFF2-40B4-BE49-F238E27FC236}">
                <a16:creationId xmlns:a16="http://schemas.microsoft.com/office/drawing/2014/main" id="{D73B99BA-FEF4-722E-E0FB-CFA8CE80D602}"/>
              </a:ext>
            </a:extLst>
          </p:cNvPr>
          <p:cNvCxnSpPr>
            <a:cxnSpLocks/>
          </p:cNvCxnSpPr>
          <p:nvPr/>
        </p:nvCxnSpPr>
        <p:spPr>
          <a:xfrm>
            <a:off x="2354348" y="2801779"/>
            <a:ext cx="122705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95D54E1-FAF7-418A-144E-1A0D97E96EE1}"/>
              </a:ext>
            </a:extLst>
          </p:cNvPr>
          <p:cNvCxnSpPr>
            <a:cxnSpLocks/>
          </p:cNvCxnSpPr>
          <p:nvPr/>
        </p:nvCxnSpPr>
        <p:spPr>
          <a:xfrm>
            <a:off x="2913988" y="3251775"/>
            <a:ext cx="66741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60CBA42-A9D0-CB43-CEB1-45367F6988A1}"/>
              </a:ext>
            </a:extLst>
          </p:cNvPr>
          <p:cNvCxnSpPr>
            <a:cxnSpLocks/>
          </p:cNvCxnSpPr>
          <p:nvPr/>
        </p:nvCxnSpPr>
        <p:spPr>
          <a:xfrm>
            <a:off x="2209800" y="5791200"/>
            <a:ext cx="13716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FD6CE7F-4C2F-DA73-0A1F-3286CA206CD8}"/>
              </a:ext>
            </a:extLst>
          </p:cNvPr>
          <p:cNvSpPr txBox="1"/>
          <p:nvPr/>
        </p:nvSpPr>
        <p:spPr>
          <a:xfrm>
            <a:off x="533400" y="4810671"/>
            <a:ext cx="2315442" cy="338554"/>
          </a:xfrm>
          <a:prstGeom prst="rect">
            <a:avLst/>
          </a:prstGeom>
          <a:noFill/>
        </p:spPr>
        <p:txBody>
          <a:bodyPr wrap="none" rtlCol="0">
            <a:spAutoFit/>
          </a:bodyPr>
          <a:lstStyle/>
          <a:p>
            <a:r>
              <a:rPr lang="en-US" sz="1600"/>
              <a:t>Topic body container</a:t>
            </a:r>
          </a:p>
        </p:txBody>
      </p:sp>
      <p:cxnSp>
        <p:nvCxnSpPr>
          <p:cNvPr id="14" name="Straight Arrow Connector 13">
            <a:extLst>
              <a:ext uri="{FF2B5EF4-FFF2-40B4-BE49-F238E27FC236}">
                <a16:creationId xmlns:a16="http://schemas.microsoft.com/office/drawing/2014/main" id="{48C57854-4B79-AE92-1033-7C80C517BDB4}"/>
              </a:ext>
            </a:extLst>
          </p:cNvPr>
          <p:cNvCxnSpPr>
            <a:cxnSpLocks/>
          </p:cNvCxnSpPr>
          <p:nvPr/>
        </p:nvCxnSpPr>
        <p:spPr>
          <a:xfrm>
            <a:off x="2913988" y="4979948"/>
            <a:ext cx="66741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186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ABD71-7EF1-B169-D9E8-E19A3892D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5D70E-A1E5-B5D0-1441-86AEF727B8E8}"/>
              </a:ext>
            </a:extLst>
          </p:cNvPr>
          <p:cNvSpPr>
            <a:spLocks noGrp="1"/>
          </p:cNvSpPr>
          <p:nvPr>
            <p:ph type="title"/>
          </p:nvPr>
        </p:nvSpPr>
        <p:spPr>
          <a:xfrm>
            <a:off x="304800" y="274638"/>
            <a:ext cx="7467600" cy="487362"/>
          </a:xfrm>
        </p:spPr>
        <p:txBody>
          <a:bodyPr/>
          <a:lstStyle/>
          <a:p>
            <a:r>
              <a:rPr lang="en-US"/>
              <a:t>What are DITA topics?</a:t>
            </a:r>
          </a:p>
        </p:txBody>
      </p:sp>
      <p:sp>
        <p:nvSpPr>
          <p:cNvPr id="52" name="TextBox 51">
            <a:extLst>
              <a:ext uri="{FF2B5EF4-FFF2-40B4-BE49-F238E27FC236}">
                <a16:creationId xmlns:a16="http://schemas.microsoft.com/office/drawing/2014/main" id="{18A74440-F12C-80D6-B8A4-A7A659540D57}"/>
              </a:ext>
            </a:extLst>
          </p:cNvPr>
          <p:cNvSpPr txBox="1"/>
          <p:nvPr/>
        </p:nvSpPr>
        <p:spPr>
          <a:xfrm>
            <a:off x="457200" y="873369"/>
            <a:ext cx="8077200" cy="369332"/>
          </a:xfrm>
          <a:prstGeom prst="rect">
            <a:avLst/>
          </a:prstGeom>
          <a:noFill/>
        </p:spPr>
        <p:txBody>
          <a:bodyPr wrap="square" rtlCol="0">
            <a:spAutoFit/>
          </a:bodyPr>
          <a:lstStyle/>
          <a:p>
            <a:r>
              <a:rPr lang="en-US"/>
              <a:t>Writers use the same 16 body elements most frequently (95%)</a:t>
            </a:r>
          </a:p>
        </p:txBody>
      </p:sp>
      <p:sp>
        <p:nvSpPr>
          <p:cNvPr id="27" name="TextBox 26">
            <a:extLst>
              <a:ext uri="{FF2B5EF4-FFF2-40B4-BE49-F238E27FC236}">
                <a16:creationId xmlns:a16="http://schemas.microsoft.com/office/drawing/2014/main" id="{9AD7D139-EF4A-41DB-F38B-FCF41147E6BC}"/>
              </a:ext>
            </a:extLst>
          </p:cNvPr>
          <p:cNvSpPr txBox="1"/>
          <p:nvPr/>
        </p:nvSpPr>
        <p:spPr>
          <a:xfrm>
            <a:off x="2057400" y="1447086"/>
            <a:ext cx="6248400" cy="4801314"/>
          </a:xfrm>
          <a:prstGeom prst="rect">
            <a:avLst/>
          </a:prstGeom>
          <a:noFill/>
        </p:spPr>
        <p:txBody>
          <a:bodyPr wrap="square">
            <a:spAutoFit/>
          </a:bodyPr>
          <a:lstStyle/>
          <a:p>
            <a:r>
              <a:rPr lang="en-US"/>
              <a:t>&lt;p&gt; 		(Paragraphs)</a:t>
            </a:r>
          </a:p>
          <a:p>
            <a:r>
              <a:rPr lang="en-US"/>
              <a:t>&lt;section&gt; 	(Organizing body content)</a:t>
            </a:r>
          </a:p>
          <a:p>
            <a:r>
              <a:rPr lang="en-US"/>
              <a:t>&lt;ul&gt;		(Unordered lists)</a:t>
            </a:r>
          </a:p>
          <a:p>
            <a:r>
              <a:rPr lang="en-US"/>
              <a:t>&lt;li&gt;		(List items)</a:t>
            </a:r>
          </a:p>
          <a:p>
            <a:r>
              <a:rPr lang="en-US"/>
              <a:t>&lt;</a:t>
            </a:r>
            <a:r>
              <a:rPr lang="en-US" err="1"/>
              <a:t>xref</a:t>
            </a:r>
            <a:r>
              <a:rPr lang="en-US"/>
              <a:t>&gt;		(Cross-references)</a:t>
            </a:r>
          </a:p>
          <a:p>
            <a:r>
              <a:rPr lang="en-US"/>
              <a:t>&lt;image&gt;	(Graphics and screenshots)</a:t>
            </a:r>
          </a:p>
          <a:p>
            <a:r>
              <a:rPr lang="en-US"/>
              <a:t>&lt;table&gt;	(Structured tabular data)</a:t>
            </a:r>
          </a:p>
          <a:p>
            <a:r>
              <a:rPr lang="en-US"/>
              <a:t>&lt;entry&gt;	(Table cell)</a:t>
            </a:r>
          </a:p>
          <a:p>
            <a:r>
              <a:rPr lang="en-US"/>
              <a:t>&lt;row&gt;		(Table row)</a:t>
            </a:r>
          </a:p>
          <a:p>
            <a:r>
              <a:rPr lang="en-US"/>
              <a:t>&lt;fig&gt;		(Figure wrapper)</a:t>
            </a:r>
          </a:p>
          <a:p>
            <a:r>
              <a:rPr lang="en-US"/>
              <a:t>&lt;note&gt;		(Warnings, tips, notices)</a:t>
            </a:r>
          </a:p>
          <a:p>
            <a:r>
              <a:rPr lang="en-US"/>
              <a:t>&lt;</a:t>
            </a:r>
            <a:r>
              <a:rPr lang="en-US" err="1"/>
              <a:t>codeph</a:t>
            </a:r>
            <a:r>
              <a:rPr lang="en-US"/>
              <a:t>&gt; 	(Inline code phrase)</a:t>
            </a:r>
          </a:p>
          <a:p>
            <a:r>
              <a:rPr lang="en-US"/>
              <a:t>&lt;</a:t>
            </a:r>
            <a:r>
              <a:rPr lang="en-US" err="1"/>
              <a:t>ph</a:t>
            </a:r>
            <a:r>
              <a:rPr lang="en-US"/>
              <a:t>&gt; 		(Generic inline phrase)</a:t>
            </a:r>
          </a:p>
          <a:p>
            <a:r>
              <a:rPr lang="en-US"/>
              <a:t>&lt;keyword&gt; 	(Semantic keyword markup)</a:t>
            </a:r>
          </a:p>
          <a:p>
            <a:r>
              <a:rPr lang="en-US"/>
              <a:t>&lt;</a:t>
            </a:r>
            <a:r>
              <a:rPr lang="en-US" err="1"/>
              <a:t>cmd</a:t>
            </a:r>
            <a:r>
              <a:rPr lang="en-US"/>
              <a:t>&gt;		(Task step command)</a:t>
            </a:r>
          </a:p>
          <a:p>
            <a:r>
              <a:rPr lang="en-US"/>
              <a:t>&lt;step&gt; 	(Task procedure step)</a:t>
            </a:r>
          </a:p>
          <a:p>
            <a:r>
              <a:rPr lang="en-US"/>
              <a:t>&lt;steps&gt; 	(Container for task steps)</a:t>
            </a:r>
          </a:p>
        </p:txBody>
      </p:sp>
    </p:spTree>
    <p:extLst>
      <p:ext uri="{BB962C8B-B14F-4D97-AF65-F5344CB8AC3E}">
        <p14:creationId xmlns:p14="http://schemas.microsoft.com/office/powerpoint/2010/main" val="514626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E8439-2B8F-96E5-0D56-E122794AE1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E63D8D-3834-9FCE-0D9F-F9D987B66D5B}"/>
              </a:ext>
            </a:extLst>
          </p:cNvPr>
          <p:cNvSpPr>
            <a:spLocks noGrp="1"/>
          </p:cNvSpPr>
          <p:nvPr>
            <p:ph type="title"/>
          </p:nvPr>
        </p:nvSpPr>
        <p:spPr>
          <a:xfrm>
            <a:off x="304800" y="274638"/>
            <a:ext cx="7467600" cy="487362"/>
          </a:xfrm>
        </p:spPr>
        <p:txBody>
          <a:bodyPr/>
          <a:lstStyle/>
          <a:p>
            <a:r>
              <a:rPr lang="en-US"/>
              <a:t>What are DITA topics?</a:t>
            </a:r>
          </a:p>
        </p:txBody>
      </p:sp>
      <p:sp>
        <p:nvSpPr>
          <p:cNvPr id="52" name="TextBox 51">
            <a:extLst>
              <a:ext uri="{FF2B5EF4-FFF2-40B4-BE49-F238E27FC236}">
                <a16:creationId xmlns:a16="http://schemas.microsoft.com/office/drawing/2014/main" id="{0DFCE8CC-AFAC-52D0-369A-C48AD80985C4}"/>
              </a:ext>
            </a:extLst>
          </p:cNvPr>
          <p:cNvSpPr txBox="1"/>
          <p:nvPr/>
        </p:nvSpPr>
        <p:spPr>
          <a:xfrm>
            <a:off x="457200" y="873369"/>
            <a:ext cx="8077200" cy="646331"/>
          </a:xfrm>
          <a:prstGeom prst="rect">
            <a:avLst/>
          </a:prstGeom>
          <a:noFill/>
        </p:spPr>
        <p:txBody>
          <a:bodyPr wrap="square" rtlCol="0">
            <a:spAutoFit/>
          </a:bodyPr>
          <a:lstStyle/>
          <a:p>
            <a:r>
              <a:rPr lang="en-US"/>
              <a:t>Semantic markup is everywhere! The name of the element </a:t>
            </a:r>
            <a:br>
              <a:rPr lang="en-US"/>
            </a:br>
            <a:r>
              <a:rPr lang="en-US"/>
              <a:t>describes its content. Great for AI ingestion engines. </a:t>
            </a:r>
          </a:p>
        </p:txBody>
      </p:sp>
      <p:sp>
        <p:nvSpPr>
          <p:cNvPr id="27" name="TextBox 26">
            <a:extLst>
              <a:ext uri="{FF2B5EF4-FFF2-40B4-BE49-F238E27FC236}">
                <a16:creationId xmlns:a16="http://schemas.microsoft.com/office/drawing/2014/main" id="{AED74CB6-E135-AA3B-540A-27095D1591CF}"/>
              </a:ext>
            </a:extLst>
          </p:cNvPr>
          <p:cNvSpPr txBox="1"/>
          <p:nvPr/>
        </p:nvSpPr>
        <p:spPr>
          <a:xfrm>
            <a:off x="1037492" y="1994539"/>
            <a:ext cx="2391508" cy="4247317"/>
          </a:xfrm>
          <a:prstGeom prst="rect">
            <a:avLst/>
          </a:prstGeom>
          <a:noFill/>
        </p:spPr>
        <p:txBody>
          <a:bodyPr wrap="square">
            <a:spAutoFit/>
          </a:bodyPr>
          <a:lstStyle/>
          <a:p>
            <a:r>
              <a:rPr lang="en-US"/>
              <a:t>&lt;</a:t>
            </a:r>
            <a:r>
              <a:rPr lang="en-US" err="1"/>
              <a:t>shortdesc</a:t>
            </a:r>
            <a:r>
              <a:rPr lang="en-US"/>
              <a:t>&gt; 	</a:t>
            </a:r>
          </a:p>
          <a:p>
            <a:r>
              <a:rPr lang="en-US"/>
              <a:t>&lt;</a:t>
            </a:r>
            <a:r>
              <a:rPr lang="en-US" err="1"/>
              <a:t>prereq</a:t>
            </a:r>
            <a:r>
              <a:rPr lang="en-US"/>
              <a:t>&gt; </a:t>
            </a:r>
          </a:p>
          <a:p>
            <a:r>
              <a:rPr lang="en-US"/>
              <a:t>&lt;context&gt;</a:t>
            </a:r>
          </a:p>
          <a:p>
            <a:r>
              <a:rPr lang="en-US"/>
              <a:t>&lt;steps&gt;	</a:t>
            </a:r>
          </a:p>
          <a:p>
            <a:r>
              <a:rPr lang="en-US"/>
              <a:t>&lt;</a:t>
            </a:r>
            <a:r>
              <a:rPr lang="en-US" err="1"/>
              <a:t>cmd</a:t>
            </a:r>
            <a:r>
              <a:rPr lang="en-US"/>
              <a:t>&gt;</a:t>
            </a:r>
          </a:p>
          <a:p>
            <a:r>
              <a:rPr lang="en-US"/>
              <a:t>&lt;</a:t>
            </a:r>
            <a:r>
              <a:rPr lang="en-US" err="1"/>
              <a:t>codeblock</a:t>
            </a:r>
            <a:r>
              <a:rPr lang="en-US"/>
              <a:t>&gt;</a:t>
            </a:r>
          </a:p>
          <a:p>
            <a:r>
              <a:rPr lang="en-US"/>
              <a:t>&lt;</a:t>
            </a:r>
            <a:r>
              <a:rPr lang="en-US" err="1"/>
              <a:t>stepresult</a:t>
            </a:r>
            <a:r>
              <a:rPr lang="en-US"/>
              <a:t>&gt;</a:t>
            </a:r>
          </a:p>
          <a:p>
            <a:r>
              <a:rPr lang="en-US"/>
              <a:t>&lt;result&gt;</a:t>
            </a:r>
          </a:p>
          <a:p>
            <a:r>
              <a:rPr lang="en-US"/>
              <a:t>&lt;</a:t>
            </a:r>
            <a:r>
              <a:rPr lang="en-US" err="1"/>
              <a:t>postreq</a:t>
            </a:r>
            <a:r>
              <a:rPr lang="en-US"/>
              <a:t>&gt;</a:t>
            </a:r>
          </a:p>
          <a:p>
            <a:r>
              <a:rPr lang="en-US"/>
              <a:t>&lt;</a:t>
            </a:r>
            <a:r>
              <a:rPr lang="en-US" err="1"/>
              <a:t>msgblock</a:t>
            </a:r>
            <a:r>
              <a:rPr lang="en-US"/>
              <a:t>&gt;</a:t>
            </a:r>
          </a:p>
          <a:p>
            <a:r>
              <a:rPr lang="en-US"/>
              <a:t>&lt;</a:t>
            </a:r>
            <a:r>
              <a:rPr lang="en-US" err="1"/>
              <a:t>syntaxdiagram</a:t>
            </a:r>
            <a:r>
              <a:rPr lang="en-US"/>
              <a:t>&gt;</a:t>
            </a:r>
          </a:p>
          <a:p>
            <a:r>
              <a:rPr lang="en-US"/>
              <a:t>&lt;</a:t>
            </a:r>
            <a:r>
              <a:rPr lang="en-US" err="1"/>
              <a:t>systemoutput</a:t>
            </a:r>
            <a:r>
              <a:rPr lang="en-US"/>
              <a:t>&gt;</a:t>
            </a:r>
          </a:p>
          <a:p>
            <a:r>
              <a:rPr lang="en-US"/>
              <a:t>&lt;audio&gt;</a:t>
            </a:r>
          </a:p>
          <a:p>
            <a:r>
              <a:rPr lang="en-US"/>
              <a:t>&lt;video&gt;</a:t>
            </a:r>
          </a:p>
          <a:p>
            <a:endParaRPr lang="en-US"/>
          </a:p>
        </p:txBody>
      </p:sp>
      <p:sp>
        <p:nvSpPr>
          <p:cNvPr id="3" name="TextBox 2">
            <a:extLst>
              <a:ext uri="{FF2B5EF4-FFF2-40B4-BE49-F238E27FC236}">
                <a16:creationId xmlns:a16="http://schemas.microsoft.com/office/drawing/2014/main" id="{8C3677E7-C21B-294C-85BB-371439AB9BC6}"/>
              </a:ext>
            </a:extLst>
          </p:cNvPr>
          <p:cNvSpPr txBox="1"/>
          <p:nvPr/>
        </p:nvSpPr>
        <p:spPr>
          <a:xfrm>
            <a:off x="1066800" y="1631069"/>
            <a:ext cx="2159566" cy="369332"/>
          </a:xfrm>
          <a:prstGeom prst="rect">
            <a:avLst/>
          </a:prstGeom>
          <a:noFill/>
        </p:spPr>
        <p:txBody>
          <a:bodyPr wrap="none" rtlCol="0">
            <a:spAutoFit/>
          </a:bodyPr>
          <a:lstStyle/>
          <a:p>
            <a:r>
              <a:rPr lang="en-US" b="1"/>
              <a:t>Block elements</a:t>
            </a:r>
          </a:p>
        </p:txBody>
      </p:sp>
      <p:sp>
        <p:nvSpPr>
          <p:cNvPr id="4" name="TextBox 3">
            <a:extLst>
              <a:ext uri="{FF2B5EF4-FFF2-40B4-BE49-F238E27FC236}">
                <a16:creationId xmlns:a16="http://schemas.microsoft.com/office/drawing/2014/main" id="{59001218-988C-63AA-F332-0612E6CBBEFF}"/>
              </a:ext>
            </a:extLst>
          </p:cNvPr>
          <p:cNvSpPr txBox="1"/>
          <p:nvPr/>
        </p:nvSpPr>
        <p:spPr>
          <a:xfrm>
            <a:off x="4542692" y="1986677"/>
            <a:ext cx="2391508" cy="3139321"/>
          </a:xfrm>
          <a:prstGeom prst="rect">
            <a:avLst/>
          </a:prstGeom>
          <a:noFill/>
        </p:spPr>
        <p:txBody>
          <a:bodyPr wrap="square">
            <a:spAutoFit/>
          </a:bodyPr>
          <a:lstStyle/>
          <a:p>
            <a:r>
              <a:rPr lang="en-US"/>
              <a:t>&lt;cite&gt;</a:t>
            </a:r>
          </a:p>
          <a:p>
            <a:r>
              <a:rPr lang="en-US"/>
              <a:t>&lt;</a:t>
            </a:r>
            <a:r>
              <a:rPr lang="en-US" err="1"/>
              <a:t>codeph</a:t>
            </a:r>
            <a:r>
              <a:rPr lang="en-US"/>
              <a:t>&gt;</a:t>
            </a:r>
          </a:p>
          <a:p>
            <a:r>
              <a:rPr lang="en-US"/>
              <a:t>&lt;</a:t>
            </a:r>
            <a:r>
              <a:rPr lang="en-US" err="1"/>
              <a:t>cmdname</a:t>
            </a:r>
            <a:r>
              <a:rPr lang="en-US"/>
              <a:t>&gt;</a:t>
            </a:r>
          </a:p>
          <a:p>
            <a:r>
              <a:rPr lang="en-US"/>
              <a:t>&lt;</a:t>
            </a:r>
            <a:r>
              <a:rPr lang="en-US" err="1"/>
              <a:t>menucascade</a:t>
            </a:r>
            <a:r>
              <a:rPr lang="en-US"/>
              <a:t>&gt;</a:t>
            </a:r>
          </a:p>
          <a:p>
            <a:r>
              <a:rPr lang="en-US"/>
              <a:t>&lt;</a:t>
            </a:r>
            <a:r>
              <a:rPr lang="en-US" err="1"/>
              <a:t>uicontrol</a:t>
            </a:r>
            <a:r>
              <a:rPr lang="en-US"/>
              <a:t>&gt;</a:t>
            </a:r>
          </a:p>
          <a:p>
            <a:r>
              <a:rPr lang="en-US"/>
              <a:t>&lt;</a:t>
            </a:r>
            <a:r>
              <a:rPr lang="en-US" err="1"/>
              <a:t>filepath</a:t>
            </a:r>
            <a:r>
              <a:rPr lang="en-US"/>
              <a:t>&gt;</a:t>
            </a:r>
          </a:p>
          <a:p>
            <a:r>
              <a:rPr lang="en-US"/>
              <a:t>&lt;</a:t>
            </a:r>
            <a:r>
              <a:rPr lang="en-US" err="1"/>
              <a:t>msgph</a:t>
            </a:r>
            <a:r>
              <a:rPr lang="en-US"/>
              <a:t>&gt;</a:t>
            </a:r>
          </a:p>
          <a:p>
            <a:r>
              <a:rPr lang="en-US"/>
              <a:t>&lt;</a:t>
            </a:r>
            <a:r>
              <a:rPr lang="en-US" err="1"/>
              <a:t>userinput</a:t>
            </a:r>
            <a:r>
              <a:rPr lang="en-US"/>
              <a:t>&gt;</a:t>
            </a:r>
          </a:p>
          <a:p>
            <a:r>
              <a:rPr lang="en-US"/>
              <a:t>&lt;</a:t>
            </a:r>
            <a:r>
              <a:rPr lang="en-US" err="1"/>
              <a:t>apiname</a:t>
            </a:r>
            <a:r>
              <a:rPr lang="en-US"/>
              <a:t>&gt;</a:t>
            </a:r>
          </a:p>
          <a:p>
            <a:r>
              <a:rPr lang="en-US"/>
              <a:t>&lt;equation-inline&gt;</a:t>
            </a:r>
          </a:p>
          <a:p>
            <a:r>
              <a:rPr lang="en-US"/>
              <a:t>&lt;</a:t>
            </a:r>
            <a:r>
              <a:rPr lang="en-US" err="1"/>
              <a:t>partno</a:t>
            </a:r>
            <a:r>
              <a:rPr lang="en-US"/>
              <a:t>&gt;</a:t>
            </a:r>
          </a:p>
        </p:txBody>
      </p:sp>
      <p:sp>
        <p:nvSpPr>
          <p:cNvPr id="5" name="TextBox 4">
            <a:extLst>
              <a:ext uri="{FF2B5EF4-FFF2-40B4-BE49-F238E27FC236}">
                <a16:creationId xmlns:a16="http://schemas.microsoft.com/office/drawing/2014/main" id="{C06AE44F-6B62-592A-8D3E-4C6619245C68}"/>
              </a:ext>
            </a:extLst>
          </p:cNvPr>
          <p:cNvSpPr txBox="1"/>
          <p:nvPr/>
        </p:nvSpPr>
        <p:spPr>
          <a:xfrm>
            <a:off x="4572000" y="1623207"/>
            <a:ext cx="2348720" cy="369332"/>
          </a:xfrm>
          <a:prstGeom prst="rect">
            <a:avLst/>
          </a:prstGeom>
          <a:noFill/>
        </p:spPr>
        <p:txBody>
          <a:bodyPr wrap="none" rtlCol="0">
            <a:spAutoFit/>
          </a:bodyPr>
          <a:lstStyle/>
          <a:p>
            <a:r>
              <a:rPr lang="en-US" b="1"/>
              <a:t>Phrase elements</a:t>
            </a:r>
          </a:p>
        </p:txBody>
      </p:sp>
    </p:spTree>
    <p:extLst>
      <p:ext uri="{BB962C8B-B14F-4D97-AF65-F5344CB8AC3E}">
        <p14:creationId xmlns:p14="http://schemas.microsoft.com/office/powerpoint/2010/main" val="3059741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2D0A9-57B6-A60A-EDBE-33A7050531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155F81-04B0-776E-1722-A1B6914D80EA}"/>
              </a:ext>
            </a:extLst>
          </p:cNvPr>
          <p:cNvSpPr>
            <a:spLocks noGrp="1"/>
          </p:cNvSpPr>
          <p:nvPr>
            <p:ph type="title"/>
          </p:nvPr>
        </p:nvSpPr>
        <p:spPr>
          <a:xfrm>
            <a:off x="304800" y="274638"/>
            <a:ext cx="7467600" cy="487362"/>
          </a:xfrm>
        </p:spPr>
        <p:txBody>
          <a:bodyPr/>
          <a:lstStyle/>
          <a:p>
            <a:r>
              <a:rPr lang="en-US"/>
              <a:t>What are DITA topics?</a:t>
            </a:r>
          </a:p>
        </p:txBody>
      </p:sp>
      <p:sp>
        <p:nvSpPr>
          <p:cNvPr id="52" name="TextBox 51">
            <a:extLst>
              <a:ext uri="{FF2B5EF4-FFF2-40B4-BE49-F238E27FC236}">
                <a16:creationId xmlns:a16="http://schemas.microsoft.com/office/drawing/2014/main" id="{FE334E2C-8E07-D26A-7B17-94A59E3D956A}"/>
              </a:ext>
            </a:extLst>
          </p:cNvPr>
          <p:cNvSpPr txBox="1"/>
          <p:nvPr/>
        </p:nvSpPr>
        <p:spPr>
          <a:xfrm>
            <a:off x="457200" y="873369"/>
            <a:ext cx="8077200" cy="923330"/>
          </a:xfrm>
          <a:prstGeom prst="rect">
            <a:avLst/>
          </a:prstGeom>
          <a:noFill/>
        </p:spPr>
        <p:txBody>
          <a:bodyPr wrap="square" rtlCol="0">
            <a:spAutoFit/>
          </a:bodyPr>
          <a:lstStyle/>
          <a:p>
            <a:r>
              <a:rPr lang="en-US"/>
              <a:t>DITA is optimized for content reuse-by-reference, not copying.</a:t>
            </a:r>
            <a:br>
              <a:rPr lang="en-US"/>
            </a:br>
            <a:r>
              <a:rPr lang="en-US"/>
              <a:t>Any element with a unique @id attribute value can be referenced by other elements.</a:t>
            </a:r>
          </a:p>
        </p:txBody>
      </p:sp>
      <p:sp>
        <p:nvSpPr>
          <p:cNvPr id="27" name="TextBox 26">
            <a:extLst>
              <a:ext uri="{FF2B5EF4-FFF2-40B4-BE49-F238E27FC236}">
                <a16:creationId xmlns:a16="http://schemas.microsoft.com/office/drawing/2014/main" id="{E0691004-F465-660A-533B-8C70F42501F9}"/>
              </a:ext>
            </a:extLst>
          </p:cNvPr>
          <p:cNvSpPr txBox="1"/>
          <p:nvPr/>
        </p:nvSpPr>
        <p:spPr>
          <a:xfrm>
            <a:off x="427892" y="2124670"/>
            <a:ext cx="8411308" cy="1815882"/>
          </a:xfrm>
          <a:prstGeom prst="rect">
            <a:avLst/>
          </a:prstGeom>
          <a:noFill/>
        </p:spPr>
        <p:txBody>
          <a:bodyPr wrap="square">
            <a:spAutoFit/>
          </a:bodyPr>
          <a:lstStyle/>
          <a:p>
            <a:r>
              <a:rPr lang="en-US" sz="1600">
                <a:latin typeface="Courier New" panose="02070309020205020404" pitchFamily="49" charset="0"/>
                <a:cs typeface="Courier New" panose="02070309020205020404" pitchFamily="49" charset="0"/>
              </a:rPr>
              <a:t>&lt;</a:t>
            </a:r>
            <a:r>
              <a:rPr lang="en-US" sz="1600" err="1">
                <a:latin typeface="Courier New" panose="02070309020205020404" pitchFamily="49" charset="0"/>
                <a:cs typeface="Courier New" panose="02070309020205020404" pitchFamily="49" charset="0"/>
              </a:rPr>
              <a:t>ph</a:t>
            </a:r>
            <a:r>
              <a:rPr lang="en-US" sz="1600">
                <a:latin typeface="Courier New" panose="02070309020205020404" pitchFamily="49" charset="0"/>
                <a:cs typeface="Courier New" panose="02070309020205020404" pitchFamily="49" charset="0"/>
              </a:rPr>
              <a:t> </a:t>
            </a:r>
            <a:r>
              <a:rPr lang="en-US" sz="1600" b="1">
                <a:solidFill>
                  <a:srgbClr val="FF0000"/>
                </a:solidFill>
                <a:latin typeface="Courier New" panose="02070309020205020404" pitchFamily="49" charset="0"/>
                <a:cs typeface="Courier New" panose="02070309020205020404" pitchFamily="49" charset="0"/>
              </a:rPr>
              <a:t>id="ph_product1"</a:t>
            </a:r>
            <a:r>
              <a:rPr lang="en-US" sz="1600">
                <a:latin typeface="Courier New" panose="02070309020205020404" pitchFamily="49" charset="0"/>
                <a:cs typeface="Courier New" panose="02070309020205020404" pitchFamily="49" charset="0"/>
              </a:rPr>
              <a:t>&gt;Product name #1&lt;/ph&gt;</a:t>
            </a:r>
            <a:br>
              <a:rPr lang="en-US" sz="1600">
                <a:latin typeface="Courier New" panose="02070309020205020404" pitchFamily="49" charset="0"/>
                <a:cs typeface="Courier New" panose="02070309020205020404" pitchFamily="49" charset="0"/>
              </a:rPr>
            </a:br>
            <a:endParaRPr lang="en-US" sz="1600">
              <a:latin typeface="Courier New" panose="02070309020205020404" pitchFamily="49" charset="0"/>
              <a:cs typeface="Courier New" panose="02070309020205020404" pitchFamily="49" charset="0"/>
            </a:endParaRPr>
          </a:p>
          <a:p>
            <a:r>
              <a:rPr lang="en-US" sz="1600">
                <a:latin typeface="Courier New" panose="02070309020205020404" pitchFamily="49" charset="0"/>
                <a:cs typeface="Courier New" panose="02070309020205020404" pitchFamily="49" charset="0"/>
              </a:rPr>
              <a:t>&lt;section </a:t>
            </a:r>
            <a:r>
              <a:rPr lang="en-US" sz="1600" b="1">
                <a:solidFill>
                  <a:srgbClr val="FF0000"/>
                </a:solidFill>
                <a:latin typeface="Courier New" panose="02070309020205020404" pitchFamily="49" charset="0"/>
                <a:cs typeface="Courier New" panose="02070309020205020404" pitchFamily="49" charset="0"/>
              </a:rPr>
              <a:t>id="</a:t>
            </a:r>
            <a:r>
              <a:rPr lang="en-US" sz="1600" b="1" err="1">
                <a:solidFill>
                  <a:srgbClr val="FF0000"/>
                </a:solidFill>
                <a:latin typeface="Courier New" panose="02070309020205020404" pitchFamily="49" charset="0"/>
                <a:cs typeface="Courier New" panose="02070309020205020404" pitchFamily="49" charset="0"/>
              </a:rPr>
              <a:t>section_new</a:t>
            </a:r>
            <a:r>
              <a:rPr lang="en-US" sz="1600" b="1">
                <a:solidFill>
                  <a:srgbClr val="FF0000"/>
                </a:solidFill>
                <a:latin typeface="Courier New" panose="02070309020205020404" pitchFamily="49" charset="0"/>
                <a:cs typeface="Courier New" panose="02070309020205020404" pitchFamily="49" charset="0"/>
              </a:rPr>
              <a:t>-restrictions"</a:t>
            </a:r>
            <a:r>
              <a:rPr lang="en-US" sz="1600">
                <a:latin typeface="Courier New" panose="02070309020205020404" pitchFamily="49" charset="0"/>
                <a:cs typeface="Courier New" panose="02070309020205020404" pitchFamily="49" charset="0"/>
              </a:rPr>
              <a:t>&gt;. . .&lt;/section&gt;</a:t>
            </a:r>
            <a:br>
              <a:rPr lang="en-US" sz="1600">
                <a:latin typeface="Courier New" panose="02070309020205020404" pitchFamily="49" charset="0"/>
                <a:cs typeface="Courier New" panose="02070309020205020404" pitchFamily="49" charset="0"/>
              </a:rPr>
            </a:br>
            <a:endParaRPr lang="en-US" sz="1600">
              <a:latin typeface="Courier New" panose="02070309020205020404" pitchFamily="49" charset="0"/>
              <a:cs typeface="Courier New" panose="02070309020205020404" pitchFamily="49" charset="0"/>
            </a:endParaRPr>
          </a:p>
          <a:p>
            <a:r>
              <a:rPr lang="en-US" sz="1600">
                <a:latin typeface="Courier New" panose="02070309020205020404" pitchFamily="49" charset="0"/>
                <a:cs typeface="Courier New" panose="02070309020205020404" pitchFamily="49" charset="0"/>
              </a:rPr>
              <a:t>&lt;fig </a:t>
            </a:r>
            <a:r>
              <a:rPr lang="en-US" sz="1600" b="1">
                <a:solidFill>
                  <a:srgbClr val="FF0000"/>
                </a:solidFill>
                <a:latin typeface="Courier New" panose="02070309020205020404" pitchFamily="49" charset="0"/>
                <a:cs typeface="Courier New" panose="02070309020205020404" pitchFamily="49" charset="0"/>
              </a:rPr>
              <a:t>id="</a:t>
            </a:r>
            <a:r>
              <a:rPr lang="en-US" sz="1600" b="1" err="1">
                <a:solidFill>
                  <a:srgbClr val="FF0000"/>
                </a:solidFill>
                <a:latin typeface="Courier New" panose="02070309020205020404" pitchFamily="49" charset="0"/>
                <a:cs typeface="Courier New" panose="02070309020205020404" pitchFamily="49" charset="0"/>
              </a:rPr>
              <a:t>fig_network</a:t>
            </a:r>
            <a:r>
              <a:rPr lang="en-US" sz="1600" b="1">
                <a:solidFill>
                  <a:srgbClr val="FF0000"/>
                </a:solidFill>
                <a:latin typeface="Courier New" panose="02070309020205020404" pitchFamily="49" charset="0"/>
                <a:cs typeface="Courier New" panose="02070309020205020404" pitchFamily="49" charset="0"/>
              </a:rPr>
              <a:t>-topography"</a:t>
            </a:r>
            <a:r>
              <a:rPr lang="en-US" sz="1600">
                <a:latin typeface="Courier New" panose="02070309020205020404" pitchFamily="49" charset="0"/>
                <a:cs typeface="Courier New" panose="02070309020205020404" pitchFamily="49" charset="0"/>
              </a:rPr>
              <a:t>&gt;. . . &lt;/fig&gt; </a:t>
            </a:r>
            <a:br>
              <a:rPr lang="en-US" sz="1600">
                <a:latin typeface="Courier New" panose="02070309020205020404" pitchFamily="49" charset="0"/>
                <a:cs typeface="Courier New" panose="02070309020205020404" pitchFamily="49" charset="0"/>
              </a:rPr>
            </a:br>
            <a:endParaRPr lang="en-US" sz="1600">
              <a:latin typeface="Courier New" panose="02070309020205020404" pitchFamily="49" charset="0"/>
              <a:cs typeface="Courier New" panose="02070309020205020404" pitchFamily="49" charset="0"/>
            </a:endParaRPr>
          </a:p>
          <a:p>
            <a:r>
              <a:rPr lang="en-US" sz="1600">
                <a:latin typeface="Courier New" panose="02070309020205020404" pitchFamily="49" charset="0"/>
                <a:cs typeface="Courier New" panose="02070309020205020404" pitchFamily="49" charset="0"/>
              </a:rPr>
              <a:t>&lt;</a:t>
            </a:r>
            <a:r>
              <a:rPr lang="en-US" sz="1600" err="1">
                <a:latin typeface="Courier New" panose="02070309020205020404" pitchFamily="49" charset="0"/>
                <a:cs typeface="Courier New" panose="02070309020205020404" pitchFamily="49" charset="0"/>
              </a:rPr>
              <a:t>codeblock</a:t>
            </a:r>
            <a:r>
              <a:rPr lang="en-US" sz="1600">
                <a:latin typeface="Courier New" panose="02070309020205020404" pitchFamily="49" charset="0"/>
                <a:cs typeface="Courier New" panose="02070309020205020404" pitchFamily="49" charset="0"/>
              </a:rPr>
              <a:t> </a:t>
            </a:r>
            <a:r>
              <a:rPr lang="en-US" sz="1600" b="1">
                <a:solidFill>
                  <a:srgbClr val="FF0000"/>
                </a:solidFill>
                <a:latin typeface="Courier New" panose="02070309020205020404" pitchFamily="49" charset="0"/>
                <a:cs typeface="Courier New" panose="02070309020205020404" pitchFamily="49" charset="0"/>
              </a:rPr>
              <a:t>id="</a:t>
            </a:r>
            <a:r>
              <a:rPr lang="en-US" sz="1600" b="1" err="1">
                <a:solidFill>
                  <a:srgbClr val="FF0000"/>
                </a:solidFill>
                <a:latin typeface="Courier New" panose="02070309020205020404" pitchFamily="49" charset="0"/>
                <a:cs typeface="Courier New" panose="02070309020205020404" pitchFamily="49" charset="0"/>
              </a:rPr>
              <a:t>codeblock_python</a:t>
            </a:r>
            <a:r>
              <a:rPr lang="en-US" sz="1600" b="1">
                <a:solidFill>
                  <a:srgbClr val="FF0000"/>
                </a:solidFill>
                <a:latin typeface="Courier New" panose="02070309020205020404" pitchFamily="49" charset="0"/>
                <a:cs typeface="Courier New" panose="02070309020205020404" pitchFamily="49" charset="0"/>
              </a:rPr>
              <a:t>-create-object"</a:t>
            </a:r>
            <a:r>
              <a:rPr lang="en-US" sz="1600">
                <a:latin typeface="Courier New" panose="02070309020205020404" pitchFamily="49" charset="0"/>
                <a:cs typeface="Courier New" panose="02070309020205020404" pitchFamily="49" charset="0"/>
              </a:rPr>
              <a:t>&gt;. . . &lt;/</a:t>
            </a:r>
            <a:r>
              <a:rPr lang="en-US" sz="1600" err="1">
                <a:latin typeface="Courier New" panose="02070309020205020404" pitchFamily="49" charset="0"/>
                <a:cs typeface="Courier New" panose="02070309020205020404" pitchFamily="49" charset="0"/>
              </a:rPr>
              <a:t>codeblock</a:t>
            </a:r>
            <a:r>
              <a:rPr lang="en-US" sz="1600">
                <a:latin typeface="Courier New" panose="02070309020205020404" pitchFamily="49" charset="0"/>
                <a:cs typeface="Courier New" panose="02070309020205020404" pitchFamily="49" charset="0"/>
              </a:rPr>
              <a:t>&gt;</a:t>
            </a:r>
          </a:p>
        </p:txBody>
      </p:sp>
      <p:sp>
        <p:nvSpPr>
          <p:cNvPr id="3" name="TextBox 2">
            <a:extLst>
              <a:ext uri="{FF2B5EF4-FFF2-40B4-BE49-F238E27FC236}">
                <a16:creationId xmlns:a16="http://schemas.microsoft.com/office/drawing/2014/main" id="{0B6E0D1D-ACAA-44DD-D5EA-CABA6A91A697}"/>
              </a:ext>
            </a:extLst>
          </p:cNvPr>
          <p:cNvSpPr txBox="1"/>
          <p:nvPr/>
        </p:nvSpPr>
        <p:spPr>
          <a:xfrm>
            <a:off x="457200" y="1761200"/>
            <a:ext cx="3483646" cy="369332"/>
          </a:xfrm>
          <a:prstGeom prst="rect">
            <a:avLst/>
          </a:prstGeom>
          <a:noFill/>
        </p:spPr>
        <p:txBody>
          <a:bodyPr wrap="none" rtlCol="0">
            <a:spAutoFit/>
          </a:bodyPr>
          <a:lstStyle/>
          <a:p>
            <a:r>
              <a:rPr lang="en-US" b="1"/>
              <a:t>Source markup with @ids</a:t>
            </a:r>
          </a:p>
        </p:txBody>
      </p:sp>
      <p:sp>
        <p:nvSpPr>
          <p:cNvPr id="6" name="TextBox 5">
            <a:extLst>
              <a:ext uri="{FF2B5EF4-FFF2-40B4-BE49-F238E27FC236}">
                <a16:creationId xmlns:a16="http://schemas.microsoft.com/office/drawing/2014/main" id="{DEE585AA-A4FC-9865-5462-20556752C363}"/>
              </a:ext>
            </a:extLst>
          </p:cNvPr>
          <p:cNvSpPr txBox="1"/>
          <p:nvPr/>
        </p:nvSpPr>
        <p:spPr>
          <a:xfrm>
            <a:off x="457200" y="4338697"/>
            <a:ext cx="8563708" cy="2062103"/>
          </a:xfrm>
          <a:prstGeom prst="rect">
            <a:avLst/>
          </a:prstGeom>
          <a:noFill/>
        </p:spPr>
        <p:txBody>
          <a:bodyPr wrap="square">
            <a:spAutoFit/>
          </a:bodyPr>
          <a:lstStyle/>
          <a:p>
            <a:r>
              <a:rPr lang="en-US" sz="1600">
                <a:latin typeface="Courier New" panose="02070309020205020404" pitchFamily="49" charset="0"/>
                <a:cs typeface="Courier New" panose="02070309020205020404" pitchFamily="49" charset="0"/>
              </a:rPr>
              <a:t>&lt;p&gt;Buy &lt;</a:t>
            </a:r>
            <a:r>
              <a:rPr lang="en-US" sz="1600" err="1">
                <a:latin typeface="Courier New" panose="02070309020205020404" pitchFamily="49" charset="0"/>
                <a:cs typeface="Courier New" panose="02070309020205020404" pitchFamily="49" charset="0"/>
              </a:rPr>
              <a:t>ph</a:t>
            </a:r>
            <a:r>
              <a:rPr lang="en-US" sz="1600">
                <a:latin typeface="Courier New" panose="02070309020205020404" pitchFamily="49" charset="0"/>
                <a:cs typeface="Courier New" panose="02070309020205020404" pitchFamily="49" charset="0"/>
              </a:rPr>
              <a:t> </a:t>
            </a:r>
            <a:r>
              <a:rPr lang="en-US" sz="1600">
                <a:solidFill>
                  <a:srgbClr val="FF0000"/>
                </a:solidFill>
                <a:latin typeface="Courier New" panose="02070309020205020404" pitchFamily="49" charset="0"/>
                <a:cs typeface="Courier New" panose="02070309020205020404" pitchFamily="49" charset="0"/>
              </a:rPr>
              <a:t>conref="</a:t>
            </a:r>
            <a:r>
              <a:rPr lang="en-US" sz="1600" err="1">
                <a:solidFill>
                  <a:srgbClr val="FF0000"/>
                </a:solidFill>
                <a:latin typeface="Courier New" panose="02070309020205020404" pitchFamily="49" charset="0"/>
                <a:cs typeface="Courier New" panose="02070309020205020404" pitchFamily="49" charset="0"/>
              </a:rPr>
              <a:t>lib.dita#lib-id</a:t>
            </a:r>
            <a:r>
              <a:rPr lang="en-US" sz="1600">
                <a:solidFill>
                  <a:srgbClr val="FF0000"/>
                </a:solidFill>
                <a:latin typeface="Courier New" panose="02070309020205020404" pitchFamily="49" charset="0"/>
                <a:cs typeface="Courier New" panose="02070309020205020404" pitchFamily="49" charset="0"/>
              </a:rPr>
              <a:t>/</a:t>
            </a:r>
            <a:r>
              <a:rPr lang="en-US" sz="1600" b="1">
                <a:solidFill>
                  <a:srgbClr val="FF0000"/>
                </a:solidFill>
                <a:latin typeface="Courier New" panose="02070309020205020404" pitchFamily="49" charset="0"/>
                <a:cs typeface="Courier New" panose="02070309020205020404" pitchFamily="49" charset="0"/>
              </a:rPr>
              <a:t>ph_product1"</a:t>
            </a:r>
            <a:r>
              <a:rPr lang="en-US" sz="1600">
                <a:latin typeface="Courier New" panose="02070309020205020404" pitchFamily="49" charset="0"/>
                <a:cs typeface="Courier New" panose="02070309020205020404" pitchFamily="49" charset="0"/>
              </a:rPr>
              <a:t>/&gt;&lt;/p&gt;</a:t>
            </a:r>
            <a:br>
              <a:rPr lang="en-US" sz="1600">
                <a:latin typeface="Courier New" panose="02070309020205020404" pitchFamily="49" charset="0"/>
                <a:cs typeface="Courier New" panose="02070309020205020404" pitchFamily="49" charset="0"/>
              </a:rPr>
            </a:br>
            <a:endParaRPr lang="en-US" sz="1600">
              <a:latin typeface="Courier New" panose="02070309020205020404" pitchFamily="49" charset="0"/>
              <a:cs typeface="Courier New" panose="02070309020205020404" pitchFamily="49" charset="0"/>
            </a:endParaRPr>
          </a:p>
          <a:p>
            <a:r>
              <a:rPr lang="en-US" sz="1600">
                <a:latin typeface="Courier New" panose="02070309020205020404" pitchFamily="49" charset="0"/>
                <a:cs typeface="Courier New" panose="02070309020205020404" pitchFamily="49" charset="0"/>
              </a:rPr>
              <a:t>&lt;section </a:t>
            </a:r>
            <a:r>
              <a:rPr lang="en-US" sz="1600">
                <a:solidFill>
                  <a:srgbClr val="FF0000"/>
                </a:solidFill>
                <a:latin typeface="Courier New" panose="02070309020205020404" pitchFamily="49" charset="0"/>
                <a:cs typeface="Courier New" panose="02070309020205020404" pitchFamily="49" charset="0"/>
              </a:rPr>
              <a:t>conref="</a:t>
            </a:r>
            <a:r>
              <a:rPr lang="en-US" sz="1600" err="1">
                <a:solidFill>
                  <a:srgbClr val="FF0000"/>
                </a:solidFill>
                <a:latin typeface="Courier New" panose="02070309020205020404" pitchFamily="49" charset="0"/>
                <a:cs typeface="Courier New" panose="02070309020205020404" pitchFamily="49" charset="0"/>
              </a:rPr>
              <a:t>lib.dita#lib-id</a:t>
            </a:r>
            <a:r>
              <a:rPr lang="en-US" sz="1600">
                <a:solidFill>
                  <a:srgbClr val="FF0000"/>
                </a:solidFill>
                <a:latin typeface="Courier New" panose="02070309020205020404" pitchFamily="49" charset="0"/>
                <a:cs typeface="Courier New" panose="02070309020205020404" pitchFamily="49" charset="0"/>
              </a:rPr>
              <a:t>/</a:t>
            </a:r>
            <a:r>
              <a:rPr lang="en-US" sz="1600" b="1" err="1">
                <a:solidFill>
                  <a:srgbClr val="FF0000"/>
                </a:solidFill>
                <a:latin typeface="Courier New" panose="02070309020205020404" pitchFamily="49" charset="0"/>
                <a:cs typeface="Courier New" panose="02070309020205020404" pitchFamily="49" charset="0"/>
              </a:rPr>
              <a:t>section_new</a:t>
            </a:r>
            <a:r>
              <a:rPr lang="en-US" sz="1600" b="1">
                <a:solidFill>
                  <a:srgbClr val="FF0000"/>
                </a:solidFill>
                <a:latin typeface="Courier New" panose="02070309020205020404" pitchFamily="49" charset="0"/>
                <a:cs typeface="Courier New" panose="02070309020205020404" pitchFamily="49" charset="0"/>
              </a:rPr>
              <a:t>-restrictions"</a:t>
            </a:r>
            <a:r>
              <a:rPr lang="en-US" sz="1600">
                <a:latin typeface="Courier New" panose="02070309020205020404" pitchFamily="49" charset="0"/>
                <a:cs typeface="Courier New" panose="02070309020205020404" pitchFamily="49" charset="0"/>
              </a:rPr>
              <a:t>/&gt;</a:t>
            </a:r>
            <a:br>
              <a:rPr lang="en-US" sz="1600">
                <a:latin typeface="Courier New" panose="02070309020205020404" pitchFamily="49" charset="0"/>
                <a:cs typeface="Courier New" panose="02070309020205020404" pitchFamily="49" charset="0"/>
              </a:rPr>
            </a:br>
            <a:endParaRPr lang="en-US" sz="1600">
              <a:latin typeface="Courier New" panose="02070309020205020404" pitchFamily="49" charset="0"/>
              <a:cs typeface="Courier New" panose="02070309020205020404" pitchFamily="49" charset="0"/>
            </a:endParaRPr>
          </a:p>
          <a:p>
            <a:r>
              <a:rPr lang="en-US" sz="1600">
                <a:latin typeface="Courier New" panose="02070309020205020404" pitchFamily="49" charset="0"/>
                <a:cs typeface="Courier New" panose="02070309020205020404" pitchFamily="49" charset="0"/>
              </a:rPr>
              <a:t>&lt;fig </a:t>
            </a:r>
            <a:r>
              <a:rPr lang="en-US" sz="1600">
                <a:solidFill>
                  <a:srgbClr val="FF0000"/>
                </a:solidFill>
                <a:latin typeface="Courier New" panose="02070309020205020404" pitchFamily="49" charset="0"/>
                <a:cs typeface="Courier New" panose="02070309020205020404" pitchFamily="49" charset="0"/>
              </a:rPr>
              <a:t>conref="</a:t>
            </a:r>
            <a:r>
              <a:rPr lang="en-US" sz="1600" err="1">
                <a:solidFill>
                  <a:srgbClr val="FF0000"/>
                </a:solidFill>
                <a:latin typeface="Courier New" panose="02070309020205020404" pitchFamily="49" charset="0"/>
                <a:cs typeface="Courier New" panose="02070309020205020404" pitchFamily="49" charset="0"/>
              </a:rPr>
              <a:t>lib.dita#lib-id</a:t>
            </a:r>
            <a:r>
              <a:rPr lang="en-US" sz="1600">
                <a:solidFill>
                  <a:srgbClr val="FF0000"/>
                </a:solidFill>
                <a:latin typeface="Courier New" panose="02070309020205020404" pitchFamily="49" charset="0"/>
                <a:cs typeface="Courier New" panose="02070309020205020404" pitchFamily="49" charset="0"/>
              </a:rPr>
              <a:t>/</a:t>
            </a:r>
            <a:r>
              <a:rPr lang="en-US" sz="1600" b="1" err="1">
                <a:solidFill>
                  <a:srgbClr val="FF0000"/>
                </a:solidFill>
                <a:latin typeface="Courier New" panose="02070309020205020404" pitchFamily="49" charset="0"/>
                <a:cs typeface="Courier New" panose="02070309020205020404" pitchFamily="49" charset="0"/>
              </a:rPr>
              <a:t>fig_network</a:t>
            </a:r>
            <a:r>
              <a:rPr lang="en-US" sz="1600" b="1">
                <a:solidFill>
                  <a:srgbClr val="FF0000"/>
                </a:solidFill>
                <a:latin typeface="Courier New" panose="02070309020205020404" pitchFamily="49" charset="0"/>
                <a:cs typeface="Courier New" panose="02070309020205020404" pitchFamily="49" charset="0"/>
              </a:rPr>
              <a:t>-topography"</a:t>
            </a:r>
            <a:r>
              <a:rPr lang="en-US" sz="1600">
                <a:latin typeface="Courier New" panose="02070309020205020404" pitchFamily="49" charset="0"/>
                <a:cs typeface="Courier New" panose="02070309020205020404" pitchFamily="49" charset="0"/>
              </a:rPr>
              <a:t>/&gt;</a:t>
            </a:r>
            <a:br>
              <a:rPr lang="en-US" sz="1600">
                <a:latin typeface="Courier New" panose="02070309020205020404" pitchFamily="49" charset="0"/>
                <a:cs typeface="Courier New" panose="02070309020205020404" pitchFamily="49" charset="0"/>
              </a:rPr>
            </a:br>
            <a:endParaRPr lang="en-US" sz="1600">
              <a:latin typeface="Courier New" panose="02070309020205020404" pitchFamily="49" charset="0"/>
              <a:cs typeface="Courier New" panose="02070309020205020404" pitchFamily="49" charset="0"/>
            </a:endParaRPr>
          </a:p>
          <a:p>
            <a:r>
              <a:rPr lang="en-US" sz="1600">
                <a:latin typeface="Courier New" panose="02070309020205020404" pitchFamily="49" charset="0"/>
                <a:cs typeface="Courier New" panose="02070309020205020404" pitchFamily="49" charset="0"/>
              </a:rPr>
              <a:t>&lt;</a:t>
            </a:r>
            <a:r>
              <a:rPr lang="en-US" sz="1600" err="1">
                <a:latin typeface="Courier New" panose="02070309020205020404" pitchFamily="49" charset="0"/>
                <a:cs typeface="Courier New" panose="02070309020205020404" pitchFamily="49" charset="0"/>
              </a:rPr>
              <a:t>codeblock</a:t>
            </a:r>
            <a:r>
              <a:rPr lang="en-US" sz="1600">
                <a:latin typeface="Courier New" panose="02070309020205020404" pitchFamily="49" charset="0"/>
                <a:cs typeface="Courier New" panose="02070309020205020404" pitchFamily="49" charset="0"/>
              </a:rPr>
              <a:t> </a:t>
            </a:r>
            <a:r>
              <a:rPr lang="en-US" sz="1600">
                <a:solidFill>
                  <a:srgbClr val="FF0000"/>
                </a:solidFill>
                <a:latin typeface="Courier New" panose="02070309020205020404" pitchFamily="49" charset="0"/>
                <a:cs typeface="Courier New" panose="02070309020205020404" pitchFamily="49" charset="0"/>
              </a:rPr>
              <a:t>conref="</a:t>
            </a:r>
            <a:r>
              <a:rPr lang="en-US" sz="1600" err="1">
                <a:solidFill>
                  <a:srgbClr val="FF0000"/>
                </a:solidFill>
                <a:latin typeface="Courier New" panose="02070309020205020404" pitchFamily="49" charset="0"/>
                <a:cs typeface="Courier New" panose="02070309020205020404" pitchFamily="49" charset="0"/>
              </a:rPr>
              <a:t>lib.dita#lib-id</a:t>
            </a:r>
            <a:r>
              <a:rPr lang="en-US" sz="1600">
                <a:solidFill>
                  <a:srgbClr val="FF0000"/>
                </a:solidFill>
                <a:latin typeface="Courier New" panose="02070309020205020404" pitchFamily="49" charset="0"/>
                <a:cs typeface="Courier New" panose="02070309020205020404" pitchFamily="49" charset="0"/>
              </a:rPr>
              <a:t>/</a:t>
            </a:r>
            <a:r>
              <a:rPr lang="en-US" sz="1600" b="1" err="1">
                <a:solidFill>
                  <a:srgbClr val="FF0000"/>
                </a:solidFill>
                <a:latin typeface="Courier New" panose="02070309020205020404" pitchFamily="49" charset="0"/>
                <a:cs typeface="Courier New" panose="02070309020205020404" pitchFamily="49" charset="0"/>
              </a:rPr>
              <a:t>codeblock_python</a:t>
            </a:r>
            <a:r>
              <a:rPr lang="en-US" sz="1600" b="1">
                <a:solidFill>
                  <a:srgbClr val="FF0000"/>
                </a:solidFill>
                <a:latin typeface="Courier New" panose="02070309020205020404" pitchFamily="49" charset="0"/>
                <a:cs typeface="Courier New" panose="02070309020205020404" pitchFamily="49" charset="0"/>
              </a:rPr>
              <a:t>-create-object"</a:t>
            </a:r>
            <a:r>
              <a:rPr lang="en-US" sz="1600">
                <a:latin typeface="Courier New" panose="02070309020205020404" pitchFamily="49" charset="0"/>
                <a:cs typeface="Courier New" panose="02070309020205020404" pitchFamily="49" charset="0"/>
              </a:rPr>
              <a:t>/&gt;</a:t>
            </a:r>
          </a:p>
          <a:p>
            <a:endParaRPr lang="en-US" sz="160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77E76E7E-0C97-AE10-9EEF-215CB7185890}"/>
              </a:ext>
            </a:extLst>
          </p:cNvPr>
          <p:cNvSpPr txBox="1"/>
          <p:nvPr/>
        </p:nvSpPr>
        <p:spPr>
          <a:xfrm>
            <a:off x="486508" y="3975227"/>
            <a:ext cx="2666114" cy="369332"/>
          </a:xfrm>
          <a:prstGeom prst="rect">
            <a:avLst/>
          </a:prstGeom>
          <a:noFill/>
        </p:spPr>
        <p:txBody>
          <a:bodyPr wrap="none" rtlCol="0">
            <a:spAutoFit/>
          </a:bodyPr>
          <a:lstStyle/>
          <a:p>
            <a:r>
              <a:rPr lang="en-US" b="1"/>
              <a:t>Content references</a:t>
            </a:r>
          </a:p>
        </p:txBody>
      </p:sp>
    </p:spTree>
    <p:extLst>
      <p:ext uri="{BB962C8B-B14F-4D97-AF65-F5344CB8AC3E}">
        <p14:creationId xmlns:p14="http://schemas.microsoft.com/office/powerpoint/2010/main" val="2493598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8BF3D-2196-0EDD-E314-5C8136D05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DDB79-0F7A-565F-29DA-1C5B002D59FE}"/>
              </a:ext>
            </a:extLst>
          </p:cNvPr>
          <p:cNvSpPr>
            <a:spLocks noGrp="1"/>
          </p:cNvSpPr>
          <p:nvPr>
            <p:ph type="title"/>
          </p:nvPr>
        </p:nvSpPr>
        <p:spPr>
          <a:xfrm>
            <a:off x="304800" y="274638"/>
            <a:ext cx="7467600" cy="487362"/>
          </a:xfrm>
        </p:spPr>
        <p:txBody>
          <a:bodyPr/>
          <a:lstStyle/>
          <a:p>
            <a:r>
              <a:rPr lang="en-US"/>
              <a:t>What are DITA maps?</a:t>
            </a:r>
          </a:p>
        </p:txBody>
      </p:sp>
      <p:sp>
        <p:nvSpPr>
          <p:cNvPr id="52" name="TextBox 51">
            <a:extLst>
              <a:ext uri="{FF2B5EF4-FFF2-40B4-BE49-F238E27FC236}">
                <a16:creationId xmlns:a16="http://schemas.microsoft.com/office/drawing/2014/main" id="{7A3F36DF-0B28-AB74-EE23-97858BF5A41B}"/>
              </a:ext>
            </a:extLst>
          </p:cNvPr>
          <p:cNvSpPr txBox="1"/>
          <p:nvPr/>
        </p:nvSpPr>
        <p:spPr>
          <a:xfrm>
            <a:off x="457200" y="873369"/>
            <a:ext cx="8077200" cy="1200329"/>
          </a:xfrm>
          <a:prstGeom prst="rect">
            <a:avLst/>
          </a:prstGeom>
          <a:noFill/>
        </p:spPr>
        <p:txBody>
          <a:bodyPr wrap="square" rtlCol="0">
            <a:spAutoFit/>
          </a:bodyPr>
          <a:lstStyle/>
          <a:p>
            <a:r>
              <a:rPr lang="en-US"/>
              <a:t>DITA maps are XML documents that reference subordinate topics, maps, and resources. Topics provide content for a publication; </a:t>
            </a:r>
            <a:br>
              <a:rPr lang="en-US"/>
            </a:br>
            <a:r>
              <a:rPr lang="en-US"/>
              <a:t>maps provide the "logic" – topic sequence, hierarchy, metadata, and publication-related information. </a:t>
            </a:r>
          </a:p>
        </p:txBody>
      </p:sp>
      <p:pic>
        <p:nvPicPr>
          <p:cNvPr id="5" name="Picture 4">
            <a:extLst>
              <a:ext uri="{FF2B5EF4-FFF2-40B4-BE49-F238E27FC236}">
                <a16:creationId xmlns:a16="http://schemas.microsoft.com/office/drawing/2014/main" id="{D0270A9D-543F-9788-78B4-DA40B9E368E9}"/>
              </a:ext>
            </a:extLst>
          </p:cNvPr>
          <p:cNvPicPr>
            <a:picLocks noChangeAspect="1"/>
          </p:cNvPicPr>
          <p:nvPr/>
        </p:nvPicPr>
        <p:blipFill>
          <a:blip r:embed="rId3"/>
          <a:stretch>
            <a:fillRect/>
          </a:stretch>
        </p:blipFill>
        <p:spPr>
          <a:xfrm>
            <a:off x="406321" y="2438400"/>
            <a:ext cx="4142857" cy="2114286"/>
          </a:xfrm>
          <a:prstGeom prst="rect">
            <a:avLst/>
          </a:prstGeom>
        </p:spPr>
      </p:pic>
      <p:pic>
        <p:nvPicPr>
          <p:cNvPr id="7" name="Picture 6">
            <a:extLst>
              <a:ext uri="{FF2B5EF4-FFF2-40B4-BE49-F238E27FC236}">
                <a16:creationId xmlns:a16="http://schemas.microsoft.com/office/drawing/2014/main" id="{00D918E4-28B8-A9A6-643B-03F18F33A70A}"/>
              </a:ext>
            </a:extLst>
          </p:cNvPr>
          <p:cNvPicPr>
            <a:picLocks noChangeAspect="1"/>
          </p:cNvPicPr>
          <p:nvPr/>
        </p:nvPicPr>
        <p:blipFill>
          <a:blip r:embed="rId4"/>
          <a:stretch>
            <a:fillRect/>
          </a:stretch>
        </p:blipFill>
        <p:spPr>
          <a:xfrm>
            <a:off x="5791200" y="2438400"/>
            <a:ext cx="2380952" cy="2561905"/>
          </a:xfrm>
          <a:prstGeom prst="rect">
            <a:avLst/>
          </a:prstGeom>
        </p:spPr>
      </p:pic>
      <p:sp>
        <p:nvSpPr>
          <p:cNvPr id="8" name="TextBox 7">
            <a:extLst>
              <a:ext uri="{FF2B5EF4-FFF2-40B4-BE49-F238E27FC236}">
                <a16:creationId xmlns:a16="http://schemas.microsoft.com/office/drawing/2014/main" id="{867C6314-E7FF-ADD7-2FDE-66C0072CF667}"/>
              </a:ext>
            </a:extLst>
          </p:cNvPr>
          <p:cNvSpPr txBox="1"/>
          <p:nvPr/>
        </p:nvSpPr>
        <p:spPr>
          <a:xfrm>
            <a:off x="1134055" y="2086772"/>
            <a:ext cx="2853666" cy="338554"/>
          </a:xfrm>
          <a:prstGeom prst="rect">
            <a:avLst/>
          </a:prstGeom>
          <a:noFill/>
        </p:spPr>
        <p:txBody>
          <a:bodyPr wrap="none" rtlCol="0">
            <a:spAutoFit/>
          </a:bodyPr>
          <a:lstStyle/>
          <a:p>
            <a:r>
              <a:rPr lang="en-US" sz="1600">
                <a:solidFill>
                  <a:srgbClr val="FF0000"/>
                </a:solidFill>
              </a:rPr>
              <a:t>When viewed as text . . . </a:t>
            </a:r>
          </a:p>
        </p:txBody>
      </p:sp>
      <p:sp>
        <p:nvSpPr>
          <p:cNvPr id="9" name="TextBox 8">
            <a:extLst>
              <a:ext uri="{FF2B5EF4-FFF2-40B4-BE49-F238E27FC236}">
                <a16:creationId xmlns:a16="http://schemas.microsoft.com/office/drawing/2014/main" id="{9CD15194-CF9A-38DE-104E-A9604BD1EF28}"/>
              </a:ext>
            </a:extLst>
          </p:cNvPr>
          <p:cNvSpPr txBox="1"/>
          <p:nvPr/>
        </p:nvSpPr>
        <p:spPr>
          <a:xfrm>
            <a:off x="5181600" y="2057464"/>
            <a:ext cx="3772956" cy="338554"/>
          </a:xfrm>
          <a:prstGeom prst="rect">
            <a:avLst/>
          </a:prstGeom>
          <a:noFill/>
        </p:spPr>
        <p:txBody>
          <a:bodyPr wrap="none" rtlCol="0">
            <a:spAutoFit/>
          </a:bodyPr>
          <a:lstStyle/>
          <a:p>
            <a:r>
              <a:rPr lang="en-US" sz="1600">
                <a:solidFill>
                  <a:srgbClr val="FF0000"/>
                </a:solidFill>
              </a:rPr>
              <a:t>When viewed in a DITA editor . . . </a:t>
            </a:r>
          </a:p>
        </p:txBody>
      </p:sp>
      <p:pic>
        <p:nvPicPr>
          <p:cNvPr id="11" name="Picture 10">
            <a:extLst>
              <a:ext uri="{FF2B5EF4-FFF2-40B4-BE49-F238E27FC236}">
                <a16:creationId xmlns:a16="http://schemas.microsoft.com/office/drawing/2014/main" id="{45A3F249-3728-4246-55DE-91F7E80C0730}"/>
              </a:ext>
            </a:extLst>
          </p:cNvPr>
          <p:cNvPicPr>
            <a:picLocks noChangeAspect="1"/>
          </p:cNvPicPr>
          <p:nvPr/>
        </p:nvPicPr>
        <p:blipFill>
          <a:blip r:embed="rId5"/>
          <a:stretch>
            <a:fillRect/>
          </a:stretch>
        </p:blipFill>
        <p:spPr>
          <a:xfrm>
            <a:off x="3124200" y="5386964"/>
            <a:ext cx="5580952" cy="1276190"/>
          </a:xfrm>
          <a:prstGeom prst="rect">
            <a:avLst/>
          </a:prstGeom>
        </p:spPr>
      </p:pic>
      <p:sp>
        <p:nvSpPr>
          <p:cNvPr id="12" name="TextBox 11">
            <a:extLst>
              <a:ext uri="{FF2B5EF4-FFF2-40B4-BE49-F238E27FC236}">
                <a16:creationId xmlns:a16="http://schemas.microsoft.com/office/drawing/2014/main" id="{8B76B147-8EE7-A124-2442-5926B5AC608D}"/>
              </a:ext>
            </a:extLst>
          </p:cNvPr>
          <p:cNvSpPr txBox="1"/>
          <p:nvPr/>
        </p:nvSpPr>
        <p:spPr>
          <a:xfrm>
            <a:off x="4572000" y="5105400"/>
            <a:ext cx="3603872" cy="338554"/>
          </a:xfrm>
          <a:prstGeom prst="rect">
            <a:avLst/>
          </a:prstGeom>
          <a:noFill/>
        </p:spPr>
        <p:txBody>
          <a:bodyPr wrap="none" rtlCol="0">
            <a:spAutoFit/>
          </a:bodyPr>
          <a:lstStyle/>
          <a:p>
            <a:r>
              <a:rPr lang="en-US" sz="1600">
                <a:solidFill>
                  <a:srgbClr val="FF0000"/>
                </a:solidFill>
              </a:rPr>
              <a:t>When processed into a PDF . . . </a:t>
            </a:r>
          </a:p>
        </p:txBody>
      </p:sp>
    </p:spTree>
    <p:extLst>
      <p:ext uri="{BB962C8B-B14F-4D97-AF65-F5344CB8AC3E}">
        <p14:creationId xmlns:p14="http://schemas.microsoft.com/office/powerpoint/2010/main" val="331774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1963E-5502-6813-D2FA-EE7B987BB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27A6FB-48F0-F608-D102-F43E8A05092B}"/>
              </a:ext>
            </a:extLst>
          </p:cNvPr>
          <p:cNvSpPr>
            <a:spLocks noGrp="1"/>
          </p:cNvSpPr>
          <p:nvPr>
            <p:ph type="title"/>
          </p:nvPr>
        </p:nvSpPr>
        <p:spPr>
          <a:xfrm>
            <a:off x="533400" y="274638"/>
            <a:ext cx="8153400" cy="487362"/>
          </a:xfrm>
        </p:spPr>
        <p:txBody>
          <a:bodyPr/>
          <a:lstStyle/>
          <a:p>
            <a:r>
              <a:rPr lang="en-US"/>
              <a:t>Agenda</a:t>
            </a:r>
          </a:p>
        </p:txBody>
      </p:sp>
      <p:sp>
        <p:nvSpPr>
          <p:cNvPr id="3" name="Content Placeholder 2">
            <a:extLst>
              <a:ext uri="{FF2B5EF4-FFF2-40B4-BE49-F238E27FC236}">
                <a16:creationId xmlns:a16="http://schemas.microsoft.com/office/drawing/2014/main" id="{A63C6090-300B-BCA9-D6A1-EEC581F53F03}"/>
              </a:ext>
            </a:extLst>
          </p:cNvPr>
          <p:cNvSpPr>
            <a:spLocks noGrp="1"/>
          </p:cNvSpPr>
          <p:nvPr>
            <p:ph idx="1"/>
          </p:nvPr>
        </p:nvSpPr>
        <p:spPr>
          <a:xfrm>
            <a:off x="533400" y="1143000"/>
            <a:ext cx="8153400" cy="4724400"/>
          </a:xfrm>
        </p:spPr>
        <p:txBody>
          <a:bodyPr/>
          <a:lstStyle/>
          <a:p>
            <a:pPr>
              <a:buFont typeface="+mj-lt"/>
              <a:buAutoNum type="arabicPeriod"/>
            </a:pPr>
            <a:r>
              <a:rPr lang="en-US" sz="2400"/>
              <a:t> Challenges to industry/academic collaboration.</a:t>
            </a:r>
            <a:br>
              <a:rPr lang="en-US" sz="2400"/>
            </a:br>
            <a:endParaRPr lang="en-US" sz="2400"/>
          </a:p>
          <a:p>
            <a:pPr>
              <a:buFont typeface="+mj-lt"/>
              <a:buAutoNum type="arabicPeriod"/>
            </a:pPr>
            <a:r>
              <a:rPr lang="en-US" sz="2400"/>
              <a:t> What is structured content?</a:t>
            </a:r>
            <a:br>
              <a:rPr lang="en-US" sz="2400"/>
            </a:br>
            <a:endParaRPr lang="en-US" sz="2400"/>
          </a:p>
          <a:p>
            <a:pPr>
              <a:buFont typeface="+mj-lt"/>
              <a:buAutoNum type="arabicPeriod"/>
            </a:pPr>
            <a:r>
              <a:rPr lang="en-US" sz="2400"/>
              <a:t> What are DITA topics?</a:t>
            </a:r>
            <a:br>
              <a:rPr lang="en-US" sz="2400"/>
            </a:br>
            <a:endParaRPr lang="en-US" sz="2400"/>
          </a:p>
          <a:p>
            <a:pPr>
              <a:buFont typeface="+mj-lt"/>
              <a:buAutoNum type="arabicPeriod"/>
            </a:pPr>
            <a:r>
              <a:rPr lang="en-US" sz="2400"/>
              <a:t> What are DITA maps?</a:t>
            </a:r>
            <a:br>
              <a:rPr lang="en-US" sz="2400"/>
            </a:br>
            <a:endParaRPr lang="en-US" sz="2400"/>
          </a:p>
          <a:p>
            <a:pPr>
              <a:buFont typeface="+mj-lt"/>
              <a:buAutoNum type="arabicPeriod"/>
            </a:pPr>
            <a:r>
              <a:rPr lang="en-US" sz="2400"/>
              <a:t> How is working in DITA different from working in</a:t>
            </a:r>
            <a:br>
              <a:rPr lang="en-US" sz="2400"/>
            </a:br>
            <a:r>
              <a:rPr lang="en-US" sz="2400"/>
              <a:t> a word processor?</a:t>
            </a:r>
            <a:br>
              <a:rPr lang="en-US" sz="2400"/>
            </a:br>
            <a:endParaRPr lang="en-US" sz="2400"/>
          </a:p>
          <a:p>
            <a:pPr>
              <a:buFont typeface="+mj-lt"/>
              <a:buAutoNum type="arabicPeriod"/>
            </a:pPr>
            <a:r>
              <a:rPr lang="en-US" sz="2400"/>
              <a:t>Demo – what does content look like in DITA?</a:t>
            </a:r>
          </a:p>
        </p:txBody>
      </p:sp>
    </p:spTree>
    <p:extLst>
      <p:ext uri="{BB962C8B-B14F-4D97-AF65-F5344CB8AC3E}">
        <p14:creationId xmlns:p14="http://schemas.microsoft.com/office/powerpoint/2010/main" val="2208659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59782-C7EE-AE1E-5E60-730DBC3525E6}"/>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A539F17C-FF8A-F15F-E803-CDBBC40F1A93}"/>
              </a:ext>
            </a:extLst>
          </p:cNvPr>
          <p:cNvCxnSpPr>
            <a:cxnSpLocks/>
          </p:cNvCxnSpPr>
          <p:nvPr/>
        </p:nvCxnSpPr>
        <p:spPr>
          <a:xfrm flipH="1">
            <a:off x="4800600" y="2034911"/>
            <a:ext cx="457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3B82BBA-C9E2-8BA0-A03D-6257DDBCF404}"/>
              </a:ext>
            </a:extLst>
          </p:cNvPr>
          <p:cNvCxnSpPr>
            <a:cxnSpLocks/>
          </p:cNvCxnSpPr>
          <p:nvPr/>
        </p:nvCxnSpPr>
        <p:spPr>
          <a:xfrm flipH="1">
            <a:off x="4800600" y="2720711"/>
            <a:ext cx="457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7921BF-8AFA-9793-2B8F-46DCD2D7B718}"/>
              </a:ext>
            </a:extLst>
          </p:cNvPr>
          <p:cNvCxnSpPr>
            <a:cxnSpLocks/>
          </p:cNvCxnSpPr>
          <p:nvPr/>
        </p:nvCxnSpPr>
        <p:spPr>
          <a:xfrm flipH="1">
            <a:off x="4800600" y="3406511"/>
            <a:ext cx="457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DDF1F7-A9AC-8E20-FF98-B2DEC591ED19}"/>
              </a:ext>
            </a:extLst>
          </p:cNvPr>
          <p:cNvCxnSpPr>
            <a:cxnSpLocks/>
          </p:cNvCxnSpPr>
          <p:nvPr/>
        </p:nvCxnSpPr>
        <p:spPr>
          <a:xfrm flipH="1">
            <a:off x="4800600" y="4092311"/>
            <a:ext cx="457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45503E-DBDA-1205-B369-3CA2DD8A5DE6}"/>
              </a:ext>
            </a:extLst>
          </p:cNvPr>
          <p:cNvSpPr>
            <a:spLocks noGrp="1"/>
          </p:cNvSpPr>
          <p:nvPr>
            <p:ph type="title"/>
          </p:nvPr>
        </p:nvSpPr>
        <p:spPr>
          <a:xfrm>
            <a:off x="304800" y="274638"/>
            <a:ext cx="7467600" cy="487362"/>
          </a:xfrm>
        </p:spPr>
        <p:txBody>
          <a:bodyPr/>
          <a:lstStyle/>
          <a:p>
            <a:r>
              <a:rPr lang="en-US"/>
              <a:t>What is the DITA architecture?</a:t>
            </a:r>
          </a:p>
        </p:txBody>
      </p:sp>
      <p:sp>
        <p:nvSpPr>
          <p:cNvPr id="52" name="TextBox 51">
            <a:extLst>
              <a:ext uri="{FF2B5EF4-FFF2-40B4-BE49-F238E27FC236}">
                <a16:creationId xmlns:a16="http://schemas.microsoft.com/office/drawing/2014/main" id="{2F7D24BE-2329-B025-BF7A-F23E70D4D500}"/>
              </a:ext>
            </a:extLst>
          </p:cNvPr>
          <p:cNvSpPr txBox="1"/>
          <p:nvPr/>
        </p:nvSpPr>
        <p:spPr>
          <a:xfrm>
            <a:off x="457200" y="1003280"/>
            <a:ext cx="3962400" cy="3416320"/>
          </a:xfrm>
          <a:prstGeom prst="rect">
            <a:avLst/>
          </a:prstGeom>
          <a:noFill/>
        </p:spPr>
        <p:txBody>
          <a:bodyPr wrap="square" rtlCol="0">
            <a:spAutoFit/>
          </a:bodyPr>
          <a:lstStyle/>
          <a:p>
            <a:r>
              <a:rPr lang="en-US"/>
              <a:t>Maps provide logic and </a:t>
            </a:r>
            <a:br>
              <a:rPr lang="en-US"/>
            </a:br>
            <a:r>
              <a:rPr lang="en-US"/>
              <a:t>reference child topics</a:t>
            </a:r>
          </a:p>
          <a:p>
            <a:endParaRPr lang="en-US"/>
          </a:p>
          <a:p>
            <a:r>
              <a:rPr lang="en-US"/>
              <a:t>Topics focus on specific info</a:t>
            </a:r>
            <a:br>
              <a:rPr lang="en-US"/>
            </a:br>
            <a:r>
              <a:rPr lang="en-US"/>
              <a:t>types</a:t>
            </a:r>
          </a:p>
          <a:p>
            <a:endParaRPr lang="en-US"/>
          </a:p>
          <a:p>
            <a:r>
              <a:rPr lang="en-US"/>
              <a:t>Topics have similar structures</a:t>
            </a:r>
          </a:p>
          <a:p>
            <a:endParaRPr lang="en-US"/>
          </a:p>
          <a:p>
            <a:r>
              <a:rPr lang="en-US"/>
              <a:t>Topics support semantic markup</a:t>
            </a:r>
          </a:p>
          <a:p>
            <a:endParaRPr lang="en-US"/>
          </a:p>
          <a:p>
            <a:r>
              <a:rPr lang="en-US"/>
              <a:t>Topics support content reuse</a:t>
            </a:r>
          </a:p>
          <a:p>
            <a:endParaRPr lang="en-US"/>
          </a:p>
        </p:txBody>
      </p:sp>
      <p:sp>
        <p:nvSpPr>
          <p:cNvPr id="3" name="Rectangle: Rounded Corners 2">
            <a:extLst>
              <a:ext uri="{FF2B5EF4-FFF2-40B4-BE49-F238E27FC236}">
                <a16:creationId xmlns:a16="http://schemas.microsoft.com/office/drawing/2014/main" id="{CB306C0D-BC57-027E-45FD-5D5DB4A3FCB0}"/>
              </a:ext>
            </a:extLst>
          </p:cNvPr>
          <p:cNvSpPr/>
          <p:nvPr/>
        </p:nvSpPr>
        <p:spPr>
          <a:xfrm>
            <a:off x="4572000" y="1120511"/>
            <a:ext cx="28194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3B85045-D623-A92D-D077-A304BC2DEDF6}"/>
              </a:ext>
            </a:extLst>
          </p:cNvPr>
          <p:cNvSpPr txBox="1"/>
          <p:nvPr/>
        </p:nvSpPr>
        <p:spPr>
          <a:xfrm>
            <a:off x="4572000" y="1162957"/>
            <a:ext cx="2036135" cy="338554"/>
          </a:xfrm>
          <a:prstGeom prst="rect">
            <a:avLst/>
          </a:prstGeom>
          <a:noFill/>
        </p:spPr>
        <p:txBody>
          <a:bodyPr wrap="none" rtlCol="0">
            <a:spAutoFit/>
          </a:bodyPr>
          <a:lstStyle/>
          <a:p>
            <a:r>
              <a:rPr lang="en-US" sz="1600" err="1">
                <a:latin typeface="Courier New" panose="02070309020205020404" pitchFamily="49" charset="0"/>
                <a:cs typeface="Courier New" panose="02070309020205020404" pitchFamily="49" charset="0"/>
              </a:rPr>
              <a:t>rootmap.ditamap</a:t>
            </a:r>
            <a:endParaRPr lang="en-US" sz="1600">
              <a:latin typeface="Courier New" panose="02070309020205020404" pitchFamily="49" charset="0"/>
              <a:cs typeface="Courier New" panose="02070309020205020404" pitchFamily="49" charset="0"/>
            </a:endParaRPr>
          </a:p>
        </p:txBody>
      </p:sp>
      <p:sp>
        <p:nvSpPr>
          <p:cNvPr id="6" name="Rectangle: Rounded Corners 5">
            <a:extLst>
              <a:ext uri="{FF2B5EF4-FFF2-40B4-BE49-F238E27FC236}">
                <a16:creationId xmlns:a16="http://schemas.microsoft.com/office/drawing/2014/main" id="{A2EC0353-7067-EC81-81EC-58E1C328A5A5}"/>
              </a:ext>
            </a:extLst>
          </p:cNvPr>
          <p:cNvSpPr/>
          <p:nvPr/>
        </p:nvSpPr>
        <p:spPr>
          <a:xfrm>
            <a:off x="4953000" y="1806311"/>
            <a:ext cx="2819400" cy="381000"/>
          </a:xfrm>
          <a:prstGeom prst="roundRect">
            <a:avLst/>
          </a:prstGeom>
          <a:solidFill>
            <a:srgbClr val="A2FC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013CD35-9B68-8517-6E1C-6ADE858272DE}"/>
              </a:ext>
            </a:extLst>
          </p:cNvPr>
          <p:cNvSpPr txBox="1"/>
          <p:nvPr/>
        </p:nvSpPr>
        <p:spPr>
          <a:xfrm>
            <a:off x="4953000" y="1848757"/>
            <a:ext cx="2282997" cy="338554"/>
          </a:xfrm>
          <a:prstGeom prst="rect">
            <a:avLst/>
          </a:prstGeom>
          <a:noFill/>
        </p:spPr>
        <p:txBody>
          <a:bodyPr wrap="none" rtlCol="0">
            <a:spAutoFit/>
          </a:bodyPr>
          <a:lstStyle/>
          <a:p>
            <a:r>
              <a:rPr lang="en-US" sz="1600" err="1">
                <a:latin typeface="Courier New" panose="02070309020205020404" pitchFamily="49" charset="0"/>
                <a:cs typeface="Courier New" panose="02070309020205020404" pitchFamily="49" charset="0"/>
              </a:rPr>
              <a:t>task_install.dita</a:t>
            </a:r>
            <a:endParaRPr lang="en-US" sz="1600">
              <a:latin typeface="Courier New" panose="02070309020205020404" pitchFamily="49" charset="0"/>
              <a:cs typeface="Courier New" panose="02070309020205020404" pitchFamily="49" charset="0"/>
            </a:endParaRPr>
          </a:p>
        </p:txBody>
      </p:sp>
      <p:sp>
        <p:nvSpPr>
          <p:cNvPr id="13" name="Rectangle: Rounded Corners 12">
            <a:extLst>
              <a:ext uri="{FF2B5EF4-FFF2-40B4-BE49-F238E27FC236}">
                <a16:creationId xmlns:a16="http://schemas.microsoft.com/office/drawing/2014/main" id="{FF089D1E-99AC-BC0A-1496-C5544459C915}"/>
              </a:ext>
            </a:extLst>
          </p:cNvPr>
          <p:cNvSpPr/>
          <p:nvPr/>
        </p:nvSpPr>
        <p:spPr>
          <a:xfrm>
            <a:off x="4952999" y="2568311"/>
            <a:ext cx="2819400" cy="381000"/>
          </a:xfrm>
          <a:prstGeom prst="roundRect">
            <a:avLst/>
          </a:prstGeom>
          <a:solidFill>
            <a:srgbClr val="A2FC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43DC004-0F96-656E-5A83-972DD5A7E510}"/>
              </a:ext>
            </a:extLst>
          </p:cNvPr>
          <p:cNvSpPr txBox="1"/>
          <p:nvPr/>
        </p:nvSpPr>
        <p:spPr>
          <a:xfrm>
            <a:off x="4952999" y="2610757"/>
            <a:ext cx="2900153" cy="338554"/>
          </a:xfrm>
          <a:prstGeom prst="rect">
            <a:avLst/>
          </a:prstGeom>
          <a:noFill/>
        </p:spPr>
        <p:txBody>
          <a:bodyPr wrap="none" rtlCol="0">
            <a:spAutoFit/>
          </a:bodyPr>
          <a:lstStyle/>
          <a:p>
            <a:r>
              <a:rPr lang="en-US" sz="1600" err="1">
                <a:latin typeface="Courier New" panose="02070309020205020404" pitchFamily="49" charset="0"/>
                <a:cs typeface="Courier New" panose="02070309020205020404" pitchFamily="49" charset="0"/>
              </a:rPr>
              <a:t>concept_configure.dita</a:t>
            </a:r>
            <a:endParaRPr lang="en-US" sz="1600">
              <a:latin typeface="Courier New" panose="02070309020205020404" pitchFamily="49" charset="0"/>
              <a:cs typeface="Courier New" panose="02070309020205020404" pitchFamily="49" charset="0"/>
            </a:endParaRPr>
          </a:p>
        </p:txBody>
      </p:sp>
      <p:sp>
        <p:nvSpPr>
          <p:cNvPr id="15" name="Rectangle: Rounded Corners 14">
            <a:extLst>
              <a:ext uri="{FF2B5EF4-FFF2-40B4-BE49-F238E27FC236}">
                <a16:creationId xmlns:a16="http://schemas.microsoft.com/office/drawing/2014/main" id="{B3BA4D36-FE36-FA63-3252-847C43CA2E20}"/>
              </a:ext>
            </a:extLst>
          </p:cNvPr>
          <p:cNvSpPr/>
          <p:nvPr/>
        </p:nvSpPr>
        <p:spPr>
          <a:xfrm>
            <a:off x="4952999" y="3211665"/>
            <a:ext cx="2819400" cy="381000"/>
          </a:xfrm>
          <a:prstGeom prst="roundRect">
            <a:avLst/>
          </a:prstGeom>
          <a:solidFill>
            <a:srgbClr val="A2FC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870E948-7CEB-9442-4F49-E4FF346A8072}"/>
              </a:ext>
            </a:extLst>
          </p:cNvPr>
          <p:cNvSpPr txBox="1"/>
          <p:nvPr/>
        </p:nvSpPr>
        <p:spPr>
          <a:xfrm>
            <a:off x="4952999" y="3254111"/>
            <a:ext cx="2159566" cy="338554"/>
          </a:xfrm>
          <a:prstGeom prst="rect">
            <a:avLst/>
          </a:prstGeom>
          <a:noFill/>
        </p:spPr>
        <p:txBody>
          <a:bodyPr wrap="none" rtlCol="0">
            <a:spAutoFit/>
          </a:bodyPr>
          <a:lstStyle/>
          <a:p>
            <a:r>
              <a:rPr lang="en-US" sz="1600" err="1">
                <a:latin typeface="Courier New" panose="02070309020205020404" pitchFamily="49" charset="0"/>
                <a:cs typeface="Courier New" panose="02070309020205020404" pitchFamily="49" charset="0"/>
              </a:rPr>
              <a:t>ref_ux-tour.dita</a:t>
            </a:r>
            <a:endParaRPr lang="en-US" sz="1600">
              <a:latin typeface="Courier New" panose="02070309020205020404" pitchFamily="49" charset="0"/>
              <a:cs typeface="Courier New" panose="02070309020205020404" pitchFamily="49" charset="0"/>
            </a:endParaRPr>
          </a:p>
        </p:txBody>
      </p:sp>
      <p:sp>
        <p:nvSpPr>
          <p:cNvPr id="17" name="Rectangle: Rounded Corners 16">
            <a:extLst>
              <a:ext uri="{FF2B5EF4-FFF2-40B4-BE49-F238E27FC236}">
                <a16:creationId xmlns:a16="http://schemas.microsoft.com/office/drawing/2014/main" id="{9FE039BF-AB46-37DB-1C6C-A402B1A9FB46}"/>
              </a:ext>
            </a:extLst>
          </p:cNvPr>
          <p:cNvSpPr/>
          <p:nvPr/>
        </p:nvSpPr>
        <p:spPr>
          <a:xfrm>
            <a:off x="4953000" y="3863711"/>
            <a:ext cx="2819400" cy="381000"/>
          </a:xfrm>
          <a:prstGeom prst="roundRect">
            <a:avLst/>
          </a:prstGeom>
          <a:solidFill>
            <a:schemeClr val="accent5">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1421523-8E21-74C9-5BF4-0421FF022078}"/>
              </a:ext>
            </a:extLst>
          </p:cNvPr>
          <p:cNvSpPr txBox="1"/>
          <p:nvPr/>
        </p:nvSpPr>
        <p:spPr>
          <a:xfrm>
            <a:off x="4953000" y="3906157"/>
            <a:ext cx="2900153" cy="338554"/>
          </a:xfrm>
          <a:prstGeom prst="rect">
            <a:avLst/>
          </a:prstGeom>
          <a:noFill/>
        </p:spPr>
        <p:txBody>
          <a:bodyPr wrap="none" rtlCol="0">
            <a:spAutoFit/>
          </a:bodyPr>
          <a:lstStyle/>
          <a:p>
            <a:r>
              <a:rPr lang="en-US" sz="1600" err="1">
                <a:latin typeface="Courier New" panose="02070309020205020404" pitchFamily="49" charset="0"/>
                <a:cs typeface="Courier New" panose="02070309020205020404" pitchFamily="49" charset="0"/>
              </a:rPr>
              <a:t>lib_shared-blocks.dita</a:t>
            </a:r>
            <a:endParaRPr lang="en-US" sz="1600">
              <a:latin typeface="Courier New" panose="02070309020205020404" pitchFamily="49" charset="0"/>
              <a:cs typeface="Courier New" panose="02070309020205020404" pitchFamily="49" charset="0"/>
            </a:endParaRPr>
          </a:p>
        </p:txBody>
      </p:sp>
      <p:cxnSp>
        <p:nvCxnSpPr>
          <p:cNvPr id="20" name="Straight Connector 19">
            <a:extLst>
              <a:ext uri="{FF2B5EF4-FFF2-40B4-BE49-F238E27FC236}">
                <a16:creationId xmlns:a16="http://schemas.microsoft.com/office/drawing/2014/main" id="{3447596A-0982-95B3-4EA7-68165F5D3AD9}"/>
              </a:ext>
            </a:extLst>
          </p:cNvPr>
          <p:cNvCxnSpPr/>
          <p:nvPr/>
        </p:nvCxnSpPr>
        <p:spPr>
          <a:xfrm>
            <a:off x="4800600" y="1501511"/>
            <a:ext cx="0" cy="2590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893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5F270-FC62-5CDB-84F7-BFC5BBB24EC4}"/>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CE948674-DEDA-116F-9F8A-0BFCC4ECFD6D}"/>
              </a:ext>
            </a:extLst>
          </p:cNvPr>
          <p:cNvCxnSpPr>
            <a:cxnSpLocks/>
          </p:cNvCxnSpPr>
          <p:nvPr/>
        </p:nvCxnSpPr>
        <p:spPr>
          <a:xfrm flipH="1">
            <a:off x="4800600" y="2034911"/>
            <a:ext cx="457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F7FDAEF-6822-D069-1B78-2CD53C8CC1C7}"/>
              </a:ext>
            </a:extLst>
          </p:cNvPr>
          <p:cNvCxnSpPr>
            <a:cxnSpLocks/>
          </p:cNvCxnSpPr>
          <p:nvPr/>
        </p:nvCxnSpPr>
        <p:spPr>
          <a:xfrm flipH="1">
            <a:off x="4800600" y="2720711"/>
            <a:ext cx="457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8F30ED-B5D3-7F26-1C69-EB9CA7C34C12}"/>
              </a:ext>
            </a:extLst>
          </p:cNvPr>
          <p:cNvCxnSpPr>
            <a:cxnSpLocks/>
          </p:cNvCxnSpPr>
          <p:nvPr/>
        </p:nvCxnSpPr>
        <p:spPr>
          <a:xfrm flipH="1">
            <a:off x="4800600" y="3406511"/>
            <a:ext cx="457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5833596-49AB-1F2E-824B-8E4278BA7561}"/>
              </a:ext>
            </a:extLst>
          </p:cNvPr>
          <p:cNvCxnSpPr>
            <a:cxnSpLocks/>
          </p:cNvCxnSpPr>
          <p:nvPr/>
        </p:nvCxnSpPr>
        <p:spPr>
          <a:xfrm flipH="1">
            <a:off x="4800600" y="4092311"/>
            <a:ext cx="457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48D4994-F1CF-A14C-2FDA-D2ED3097D440}"/>
              </a:ext>
            </a:extLst>
          </p:cNvPr>
          <p:cNvSpPr>
            <a:spLocks noGrp="1"/>
          </p:cNvSpPr>
          <p:nvPr>
            <p:ph type="title"/>
          </p:nvPr>
        </p:nvSpPr>
        <p:spPr>
          <a:xfrm>
            <a:off x="304800" y="274638"/>
            <a:ext cx="7467600" cy="487362"/>
          </a:xfrm>
        </p:spPr>
        <p:txBody>
          <a:bodyPr/>
          <a:lstStyle/>
          <a:p>
            <a:r>
              <a:rPr lang="en-US"/>
              <a:t>What is the DITA architecture?</a:t>
            </a:r>
          </a:p>
        </p:txBody>
      </p:sp>
      <p:sp>
        <p:nvSpPr>
          <p:cNvPr id="52" name="TextBox 51">
            <a:extLst>
              <a:ext uri="{FF2B5EF4-FFF2-40B4-BE49-F238E27FC236}">
                <a16:creationId xmlns:a16="http://schemas.microsoft.com/office/drawing/2014/main" id="{D01D0D51-C1D3-77CA-0406-5BEF48156F5F}"/>
              </a:ext>
            </a:extLst>
          </p:cNvPr>
          <p:cNvSpPr txBox="1"/>
          <p:nvPr/>
        </p:nvSpPr>
        <p:spPr>
          <a:xfrm>
            <a:off x="457200" y="1003280"/>
            <a:ext cx="3962400" cy="3416320"/>
          </a:xfrm>
          <a:prstGeom prst="rect">
            <a:avLst/>
          </a:prstGeom>
          <a:noFill/>
        </p:spPr>
        <p:txBody>
          <a:bodyPr wrap="square" rtlCol="0">
            <a:spAutoFit/>
          </a:bodyPr>
          <a:lstStyle/>
          <a:p>
            <a:r>
              <a:rPr lang="en-US"/>
              <a:t>Maps provide logic and </a:t>
            </a:r>
            <a:br>
              <a:rPr lang="en-US"/>
            </a:br>
            <a:r>
              <a:rPr lang="en-US"/>
              <a:t>reference child topics</a:t>
            </a:r>
          </a:p>
          <a:p>
            <a:endParaRPr lang="en-US"/>
          </a:p>
          <a:p>
            <a:r>
              <a:rPr lang="en-US"/>
              <a:t>Topics focus on specific info</a:t>
            </a:r>
            <a:br>
              <a:rPr lang="en-US"/>
            </a:br>
            <a:r>
              <a:rPr lang="en-US"/>
              <a:t>types</a:t>
            </a:r>
          </a:p>
          <a:p>
            <a:endParaRPr lang="en-US"/>
          </a:p>
          <a:p>
            <a:r>
              <a:rPr lang="en-US"/>
              <a:t>Topics have similar structures</a:t>
            </a:r>
          </a:p>
          <a:p>
            <a:endParaRPr lang="en-US"/>
          </a:p>
          <a:p>
            <a:r>
              <a:rPr lang="en-US"/>
              <a:t>Topics support semantic markup</a:t>
            </a:r>
          </a:p>
          <a:p>
            <a:endParaRPr lang="en-US"/>
          </a:p>
          <a:p>
            <a:r>
              <a:rPr lang="en-US"/>
              <a:t>Topics support content reuse</a:t>
            </a:r>
          </a:p>
          <a:p>
            <a:endParaRPr lang="en-US"/>
          </a:p>
        </p:txBody>
      </p:sp>
      <p:sp>
        <p:nvSpPr>
          <p:cNvPr id="3" name="Rectangle: Rounded Corners 2">
            <a:extLst>
              <a:ext uri="{FF2B5EF4-FFF2-40B4-BE49-F238E27FC236}">
                <a16:creationId xmlns:a16="http://schemas.microsoft.com/office/drawing/2014/main" id="{20EB99C8-5342-8095-CD2C-D7CD7413EA05}"/>
              </a:ext>
            </a:extLst>
          </p:cNvPr>
          <p:cNvSpPr/>
          <p:nvPr/>
        </p:nvSpPr>
        <p:spPr>
          <a:xfrm>
            <a:off x="4572000" y="1120511"/>
            <a:ext cx="2819400" cy="381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EDCE11-63BE-9104-4635-C0C659056B93}"/>
              </a:ext>
            </a:extLst>
          </p:cNvPr>
          <p:cNvSpPr txBox="1"/>
          <p:nvPr/>
        </p:nvSpPr>
        <p:spPr>
          <a:xfrm>
            <a:off x="4572000" y="1162957"/>
            <a:ext cx="2036135" cy="338554"/>
          </a:xfrm>
          <a:prstGeom prst="rect">
            <a:avLst/>
          </a:prstGeom>
          <a:noFill/>
        </p:spPr>
        <p:txBody>
          <a:bodyPr wrap="none" rtlCol="0">
            <a:spAutoFit/>
          </a:bodyPr>
          <a:lstStyle/>
          <a:p>
            <a:r>
              <a:rPr lang="en-US" sz="1600" err="1">
                <a:latin typeface="Courier New" panose="02070309020205020404" pitchFamily="49" charset="0"/>
                <a:cs typeface="Courier New" panose="02070309020205020404" pitchFamily="49" charset="0"/>
              </a:rPr>
              <a:t>rootmap.ditamap</a:t>
            </a:r>
            <a:endParaRPr lang="en-US" sz="1600">
              <a:latin typeface="Courier New" panose="02070309020205020404" pitchFamily="49" charset="0"/>
              <a:cs typeface="Courier New" panose="02070309020205020404" pitchFamily="49" charset="0"/>
            </a:endParaRPr>
          </a:p>
        </p:txBody>
      </p:sp>
      <p:sp>
        <p:nvSpPr>
          <p:cNvPr id="6" name="Rectangle: Rounded Corners 5">
            <a:extLst>
              <a:ext uri="{FF2B5EF4-FFF2-40B4-BE49-F238E27FC236}">
                <a16:creationId xmlns:a16="http://schemas.microsoft.com/office/drawing/2014/main" id="{43FF9619-914A-DFA9-5E53-21E180EB6DD6}"/>
              </a:ext>
            </a:extLst>
          </p:cNvPr>
          <p:cNvSpPr/>
          <p:nvPr/>
        </p:nvSpPr>
        <p:spPr>
          <a:xfrm>
            <a:off x="4953000" y="1806311"/>
            <a:ext cx="2819400" cy="381000"/>
          </a:xfrm>
          <a:prstGeom prst="roundRect">
            <a:avLst/>
          </a:prstGeom>
          <a:solidFill>
            <a:srgbClr val="A2FC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D4E0CF3-2C5F-B60C-DF24-21D01C14E346}"/>
              </a:ext>
            </a:extLst>
          </p:cNvPr>
          <p:cNvSpPr txBox="1"/>
          <p:nvPr/>
        </p:nvSpPr>
        <p:spPr>
          <a:xfrm>
            <a:off x="4953000" y="1848757"/>
            <a:ext cx="2282997" cy="338554"/>
          </a:xfrm>
          <a:prstGeom prst="rect">
            <a:avLst/>
          </a:prstGeom>
          <a:noFill/>
        </p:spPr>
        <p:txBody>
          <a:bodyPr wrap="none" rtlCol="0">
            <a:spAutoFit/>
          </a:bodyPr>
          <a:lstStyle/>
          <a:p>
            <a:r>
              <a:rPr lang="en-US" sz="1600" err="1">
                <a:latin typeface="Courier New" panose="02070309020205020404" pitchFamily="49" charset="0"/>
                <a:cs typeface="Courier New" panose="02070309020205020404" pitchFamily="49" charset="0"/>
              </a:rPr>
              <a:t>task_install.dita</a:t>
            </a:r>
            <a:endParaRPr lang="en-US" sz="1600">
              <a:latin typeface="Courier New" panose="02070309020205020404" pitchFamily="49" charset="0"/>
              <a:cs typeface="Courier New" panose="02070309020205020404" pitchFamily="49" charset="0"/>
            </a:endParaRPr>
          </a:p>
        </p:txBody>
      </p:sp>
      <p:sp>
        <p:nvSpPr>
          <p:cNvPr id="13" name="Rectangle: Rounded Corners 12">
            <a:extLst>
              <a:ext uri="{FF2B5EF4-FFF2-40B4-BE49-F238E27FC236}">
                <a16:creationId xmlns:a16="http://schemas.microsoft.com/office/drawing/2014/main" id="{1B4B6895-4FDE-B211-E2B1-3FB11947BF3A}"/>
              </a:ext>
            </a:extLst>
          </p:cNvPr>
          <p:cNvSpPr/>
          <p:nvPr/>
        </p:nvSpPr>
        <p:spPr>
          <a:xfrm>
            <a:off x="4952999" y="2568311"/>
            <a:ext cx="2819400" cy="381000"/>
          </a:xfrm>
          <a:prstGeom prst="roundRect">
            <a:avLst/>
          </a:prstGeom>
          <a:solidFill>
            <a:srgbClr val="A2FC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68114C2-F06D-CB87-610F-517F44C7B9FC}"/>
              </a:ext>
            </a:extLst>
          </p:cNvPr>
          <p:cNvSpPr txBox="1"/>
          <p:nvPr/>
        </p:nvSpPr>
        <p:spPr>
          <a:xfrm>
            <a:off x="4952999" y="2610757"/>
            <a:ext cx="2900153" cy="338554"/>
          </a:xfrm>
          <a:prstGeom prst="rect">
            <a:avLst/>
          </a:prstGeom>
          <a:noFill/>
        </p:spPr>
        <p:txBody>
          <a:bodyPr wrap="none" rtlCol="0">
            <a:spAutoFit/>
          </a:bodyPr>
          <a:lstStyle/>
          <a:p>
            <a:r>
              <a:rPr lang="en-US" sz="1600" err="1">
                <a:latin typeface="Courier New" panose="02070309020205020404" pitchFamily="49" charset="0"/>
                <a:cs typeface="Courier New" panose="02070309020205020404" pitchFamily="49" charset="0"/>
              </a:rPr>
              <a:t>concept_configure.dita</a:t>
            </a:r>
            <a:endParaRPr lang="en-US" sz="1600">
              <a:latin typeface="Courier New" panose="02070309020205020404" pitchFamily="49" charset="0"/>
              <a:cs typeface="Courier New" panose="02070309020205020404" pitchFamily="49" charset="0"/>
            </a:endParaRPr>
          </a:p>
        </p:txBody>
      </p:sp>
      <p:sp>
        <p:nvSpPr>
          <p:cNvPr id="15" name="Rectangle: Rounded Corners 14">
            <a:extLst>
              <a:ext uri="{FF2B5EF4-FFF2-40B4-BE49-F238E27FC236}">
                <a16:creationId xmlns:a16="http://schemas.microsoft.com/office/drawing/2014/main" id="{7DA85FEB-1B53-37AC-3646-CC4AF33D6BFB}"/>
              </a:ext>
            </a:extLst>
          </p:cNvPr>
          <p:cNvSpPr/>
          <p:nvPr/>
        </p:nvSpPr>
        <p:spPr>
          <a:xfrm>
            <a:off x="4952999" y="3211665"/>
            <a:ext cx="2819400" cy="381000"/>
          </a:xfrm>
          <a:prstGeom prst="roundRect">
            <a:avLst/>
          </a:prstGeom>
          <a:solidFill>
            <a:srgbClr val="A2FC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6CC5996-7D7F-30FA-037D-FADD620730F4}"/>
              </a:ext>
            </a:extLst>
          </p:cNvPr>
          <p:cNvSpPr txBox="1"/>
          <p:nvPr/>
        </p:nvSpPr>
        <p:spPr>
          <a:xfrm>
            <a:off x="4952999" y="3254111"/>
            <a:ext cx="2159566" cy="338554"/>
          </a:xfrm>
          <a:prstGeom prst="rect">
            <a:avLst/>
          </a:prstGeom>
          <a:noFill/>
        </p:spPr>
        <p:txBody>
          <a:bodyPr wrap="none" rtlCol="0">
            <a:spAutoFit/>
          </a:bodyPr>
          <a:lstStyle/>
          <a:p>
            <a:r>
              <a:rPr lang="en-US" sz="1600" err="1">
                <a:latin typeface="Courier New" panose="02070309020205020404" pitchFamily="49" charset="0"/>
                <a:cs typeface="Courier New" panose="02070309020205020404" pitchFamily="49" charset="0"/>
              </a:rPr>
              <a:t>ref_ux-tour.dita</a:t>
            </a:r>
            <a:endParaRPr lang="en-US" sz="1600">
              <a:latin typeface="Courier New" panose="02070309020205020404" pitchFamily="49" charset="0"/>
              <a:cs typeface="Courier New" panose="02070309020205020404" pitchFamily="49" charset="0"/>
            </a:endParaRPr>
          </a:p>
        </p:txBody>
      </p:sp>
      <p:sp>
        <p:nvSpPr>
          <p:cNvPr id="17" name="Rectangle: Rounded Corners 16">
            <a:extLst>
              <a:ext uri="{FF2B5EF4-FFF2-40B4-BE49-F238E27FC236}">
                <a16:creationId xmlns:a16="http://schemas.microsoft.com/office/drawing/2014/main" id="{413E6D27-7B78-73FA-FA24-91233DAF1B2F}"/>
              </a:ext>
            </a:extLst>
          </p:cNvPr>
          <p:cNvSpPr/>
          <p:nvPr/>
        </p:nvSpPr>
        <p:spPr>
          <a:xfrm>
            <a:off x="4953000" y="3863711"/>
            <a:ext cx="2819400" cy="381000"/>
          </a:xfrm>
          <a:prstGeom prst="roundRect">
            <a:avLst/>
          </a:prstGeom>
          <a:solidFill>
            <a:schemeClr val="accent5">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16C4F37-BF70-C871-1973-2005800BD200}"/>
              </a:ext>
            </a:extLst>
          </p:cNvPr>
          <p:cNvSpPr txBox="1"/>
          <p:nvPr/>
        </p:nvSpPr>
        <p:spPr>
          <a:xfrm>
            <a:off x="4953000" y="3906157"/>
            <a:ext cx="2900153" cy="338554"/>
          </a:xfrm>
          <a:prstGeom prst="rect">
            <a:avLst/>
          </a:prstGeom>
          <a:noFill/>
        </p:spPr>
        <p:txBody>
          <a:bodyPr wrap="none" rtlCol="0">
            <a:spAutoFit/>
          </a:bodyPr>
          <a:lstStyle/>
          <a:p>
            <a:r>
              <a:rPr lang="en-US" sz="1600" err="1">
                <a:latin typeface="Courier New" panose="02070309020205020404" pitchFamily="49" charset="0"/>
                <a:cs typeface="Courier New" panose="02070309020205020404" pitchFamily="49" charset="0"/>
              </a:rPr>
              <a:t>lib_shared-blocks.dita</a:t>
            </a:r>
            <a:endParaRPr lang="en-US" sz="1600">
              <a:latin typeface="Courier New" panose="02070309020205020404" pitchFamily="49" charset="0"/>
              <a:cs typeface="Courier New" panose="02070309020205020404" pitchFamily="49" charset="0"/>
            </a:endParaRPr>
          </a:p>
        </p:txBody>
      </p:sp>
      <p:cxnSp>
        <p:nvCxnSpPr>
          <p:cNvPr id="20" name="Straight Connector 19">
            <a:extLst>
              <a:ext uri="{FF2B5EF4-FFF2-40B4-BE49-F238E27FC236}">
                <a16:creationId xmlns:a16="http://schemas.microsoft.com/office/drawing/2014/main" id="{93E7AFE5-DCE4-2373-7F10-D774B7D7293B}"/>
              </a:ext>
            </a:extLst>
          </p:cNvPr>
          <p:cNvCxnSpPr/>
          <p:nvPr/>
        </p:nvCxnSpPr>
        <p:spPr>
          <a:xfrm>
            <a:off x="4800600" y="1501511"/>
            <a:ext cx="0" cy="2590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CFC0F41-1DE6-D73E-7D54-EDFC86E42D3D}"/>
              </a:ext>
            </a:extLst>
          </p:cNvPr>
          <p:cNvPicPr>
            <a:picLocks noChangeAspect="1"/>
          </p:cNvPicPr>
          <p:nvPr/>
        </p:nvPicPr>
        <p:blipFill>
          <a:blip r:embed="rId3"/>
          <a:stretch>
            <a:fillRect/>
          </a:stretch>
        </p:blipFill>
        <p:spPr>
          <a:xfrm>
            <a:off x="1839450" y="1187377"/>
            <a:ext cx="4483924" cy="4375223"/>
          </a:xfrm>
          <a:prstGeom prst="rect">
            <a:avLst/>
          </a:prstGeom>
        </p:spPr>
      </p:pic>
    </p:spTree>
    <p:extLst>
      <p:ext uri="{BB962C8B-B14F-4D97-AF65-F5344CB8AC3E}">
        <p14:creationId xmlns:p14="http://schemas.microsoft.com/office/powerpoint/2010/main" val="1596924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43E49-D956-05C4-A198-ED225DEDE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ACCBBD-D555-15E9-6BA9-0D5A0A8E8FFE}"/>
              </a:ext>
            </a:extLst>
          </p:cNvPr>
          <p:cNvSpPr>
            <a:spLocks noGrp="1"/>
          </p:cNvSpPr>
          <p:nvPr>
            <p:ph type="title"/>
          </p:nvPr>
        </p:nvSpPr>
        <p:spPr>
          <a:xfrm>
            <a:off x="304800" y="427038"/>
            <a:ext cx="7467600" cy="639762"/>
          </a:xfrm>
        </p:spPr>
        <p:txBody>
          <a:bodyPr/>
          <a:lstStyle/>
          <a:p>
            <a:r>
              <a:rPr lang="en-US"/>
              <a:t>How is working in DITA different from working in a word processor (Word, </a:t>
            </a:r>
            <a:r>
              <a:rPr lang="en-US" err="1"/>
              <a:t>GDoc</a:t>
            </a:r>
            <a:r>
              <a:rPr lang="en-US"/>
              <a:t>)?</a:t>
            </a:r>
          </a:p>
        </p:txBody>
      </p:sp>
      <p:graphicFrame>
        <p:nvGraphicFramePr>
          <p:cNvPr id="3" name="Table 2">
            <a:extLst>
              <a:ext uri="{FF2B5EF4-FFF2-40B4-BE49-F238E27FC236}">
                <a16:creationId xmlns:a16="http://schemas.microsoft.com/office/drawing/2014/main" id="{8662C2D8-02DD-A0A1-3E46-DC4417B5987A}"/>
              </a:ext>
            </a:extLst>
          </p:cNvPr>
          <p:cNvGraphicFramePr>
            <a:graphicFrameLocks noGrp="1"/>
          </p:cNvGraphicFramePr>
          <p:nvPr>
            <p:extLst>
              <p:ext uri="{D42A27DB-BD31-4B8C-83A1-F6EECF244321}">
                <p14:modId xmlns:p14="http://schemas.microsoft.com/office/powerpoint/2010/main" val="66323786"/>
              </p:ext>
            </p:extLst>
          </p:nvPr>
        </p:nvGraphicFramePr>
        <p:xfrm>
          <a:off x="457200" y="1371600"/>
          <a:ext cx="8382000" cy="4663440"/>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3083954587"/>
                    </a:ext>
                  </a:extLst>
                </a:gridCol>
                <a:gridCol w="2794000">
                  <a:extLst>
                    <a:ext uri="{9D8B030D-6E8A-4147-A177-3AD203B41FA5}">
                      <a16:colId xmlns:a16="http://schemas.microsoft.com/office/drawing/2014/main" val="741192960"/>
                    </a:ext>
                  </a:extLst>
                </a:gridCol>
                <a:gridCol w="2794000">
                  <a:extLst>
                    <a:ext uri="{9D8B030D-6E8A-4147-A177-3AD203B41FA5}">
                      <a16:colId xmlns:a16="http://schemas.microsoft.com/office/drawing/2014/main" val="49069467"/>
                    </a:ext>
                  </a:extLst>
                </a:gridCol>
              </a:tblGrid>
              <a:tr h="370840">
                <a:tc>
                  <a:txBody>
                    <a:bodyPr/>
                    <a:lstStyle/>
                    <a:p>
                      <a:r>
                        <a:rPr lang="en-US"/>
                        <a:t>Feature</a:t>
                      </a:r>
                    </a:p>
                  </a:txBody>
                  <a:tcPr/>
                </a:tc>
                <a:tc>
                  <a:txBody>
                    <a:bodyPr/>
                    <a:lstStyle/>
                    <a:p>
                      <a:r>
                        <a:rPr lang="en-US"/>
                        <a:t>Word processor</a:t>
                      </a:r>
                    </a:p>
                  </a:txBody>
                  <a:tcPr/>
                </a:tc>
                <a:tc>
                  <a:txBody>
                    <a:bodyPr/>
                    <a:lstStyle/>
                    <a:p>
                      <a:r>
                        <a:rPr lang="en-US"/>
                        <a:t>DITA (OOTB)</a:t>
                      </a:r>
                    </a:p>
                  </a:txBody>
                  <a:tcPr/>
                </a:tc>
                <a:extLst>
                  <a:ext uri="{0D108BD9-81ED-4DB2-BD59-A6C34878D82A}">
                    <a16:rowId xmlns:a16="http://schemas.microsoft.com/office/drawing/2014/main" val="2818287942"/>
                  </a:ext>
                </a:extLst>
              </a:tr>
              <a:tr h="619760">
                <a:tc>
                  <a:txBody>
                    <a:bodyPr/>
                    <a:lstStyle/>
                    <a:p>
                      <a:r>
                        <a:rPr lang="en-US"/>
                        <a:t>Overhead</a:t>
                      </a:r>
                    </a:p>
                  </a:txBody>
                  <a:tcPr/>
                </a:tc>
                <a:tc>
                  <a:txBody>
                    <a:bodyPr/>
                    <a:lstStyle/>
                    <a:p>
                      <a:r>
                        <a:rPr lang="en-US"/>
                        <a:t>Low</a:t>
                      </a:r>
                    </a:p>
                  </a:txBody>
                  <a:tcPr/>
                </a:tc>
                <a:tc>
                  <a:txBody>
                    <a:bodyPr/>
                    <a:lstStyle/>
                    <a:p>
                      <a:r>
                        <a:rPr lang="en-US"/>
                        <a:t>Moderate</a:t>
                      </a:r>
                    </a:p>
                  </a:txBody>
                  <a:tcPr/>
                </a:tc>
                <a:extLst>
                  <a:ext uri="{0D108BD9-81ED-4DB2-BD59-A6C34878D82A}">
                    <a16:rowId xmlns:a16="http://schemas.microsoft.com/office/drawing/2014/main" val="2860697230"/>
                  </a:ext>
                </a:extLst>
              </a:tr>
              <a:tr h="370840">
                <a:tc>
                  <a:txBody>
                    <a:bodyPr/>
                    <a:lstStyle/>
                    <a:p>
                      <a:r>
                        <a:rPr lang="en-US"/>
                        <a:t>Authoring app</a:t>
                      </a:r>
                    </a:p>
                  </a:txBody>
                  <a:tcPr/>
                </a:tc>
                <a:tc>
                  <a:txBody>
                    <a:bodyPr/>
                    <a:lstStyle/>
                    <a:p>
                      <a:r>
                        <a:rPr lang="en-US"/>
                        <a:t>WP app</a:t>
                      </a:r>
                    </a:p>
                  </a:txBody>
                  <a:tcPr/>
                </a:tc>
                <a:tc>
                  <a:txBody>
                    <a:bodyPr/>
                    <a:lstStyle/>
                    <a:p>
                      <a:r>
                        <a:rPr lang="en-US"/>
                        <a:t>DITA editor</a:t>
                      </a:r>
                    </a:p>
                  </a:txBody>
                  <a:tcPr/>
                </a:tc>
                <a:extLst>
                  <a:ext uri="{0D108BD9-81ED-4DB2-BD59-A6C34878D82A}">
                    <a16:rowId xmlns:a16="http://schemas.microsoft.com/office/drawing/2014/main" val="3230765382"/>
                  </a:ext>
                </a:extLst>
              </a:tr>
              <a:tr h="370840">
                <a:tc>
                  <a:txBody>
                    <a:bodyPr/>
                    <a:lstStyle/>
                    <a:p>
                      <a:r>
                        <a:rPr lang="en-US"/>
                        <a:t>Review app</a:t>
                      </a:r>
                    </a:p>
                  </a:txBody>
                  <a:tcPr/>
                </a:tc>
                <a:tc>
                  <a:txBody>
                    <a:bodyPr/>
                    <a:lstStyle/>
                    <a:p>
                      <a:r>
                        <a:rPr lang="en-US"/>
                        <a:t>WP app</a:t>
                      </a:r>
                    </a:p>
                  </a:txBody>
                  <a:tcPr/>
                </a:tc>
                <a:tc>
                  <a:txBody>
                    <a:bodyPr/>
                    <a:lstStyle/>
                    <a:p>
                      <a:r>
                        <a:rPr lang="en-US"/>
                        <a:t>GitHub / Web review</a:t>
                      </a:r>
                    </a:p>
                  </a:txBody>
                  <a:tcPr/>
                </a:tc>
                <a:extLst>
                  <a:ext uri="{0D108BD9-81ED-4DB2-BD59-A6C34878D82A}">
                    <a16:rowId xmlns:a16="http://schemas.microsoft.com/office/drawing/2014/main" val="3435172770"/>
                  </a:ext>
                </a:extLst>
              </a:tr>
              <a:tr h="370840">
                <a:tc>
                  <a:txBody>
                    <a:bodyPr/>
                    <a:lstStyle/>
                    <a:p>
                      <a:r>
                        <a:rPr lang="en-US"/>
                        <a:t>Publishing app</a:t>
                      </a:r>
                    </a:p>
                  </a:txBody>
                  <a:tcPr/>
                </a:tc>
                <a:tc>
                  <a:txBody>
                    <a:bodyPr/>
                    <a:lstStyle/>
                    <a:p>
                      <a:r>
                        <a:rPr lang="en-US"/>
                        <a:t>WP app</a:t>
                      </a:r>
                    </a:p>
                  </a:txBody>
                  <a:tcPr/>
                </a:tc>
                <a:tc>
                  <a:txBody>
                    <a:bodyPr/>
                    <a:lstStyle/>
                    <a:p>
                      <a:r>
                        <a:rPr lang="en-US"/>
                        <a:t>DITA Open Toolkit</a:t>
                      </a:r>
                    </a:p>
                  </a:txBody>
                  <a:tcPr/>
                </a:tc>
                <a:extLst>
                  <a:ext uri="{0D108BD9-81ED-4DB2-BD59-A6C34878D82A}">
                    <a16:rowId xmlns:a16="http://schemas.microsoft.com/office/drawing/2014/main" val="2341880356"/>
                  </a:ext>
                </a:extLst>
              </a:tr>
              <a:tr h="370840">
                <a:tc>
                  <a:txBody>
                    <a:bodyPr/>
                    <a:lstStyle/>
                    <a:p>
                      <a:r>
                        <a:rPr lang="en-US"/>
                        <a:t>Artifact(s)</a:t>
                      </a:r>
                    </a:p>
                  </a:txBody>
                  <a:tcPr/>
                </a:tc>
                <a:tc>
                  <a:txBody>
                    <a:bodyPr/>
                    <a:lstStyle/>
                    <a:p>
                      <a:r>
                        <a:rPr lang="en-US"/>
                        <a:t>One document</a:t>
                      </a:r>
                    </a:p>
                  </a:txBody>
                  <a:tcPr/>
                </a:tc>
                <a:tc>
                  <a:txBody>
                    <a:bodyPr/>
                    <a:lstStyle/>
                    <a:p>
                      <a:r>
                        <a:rPr lang="en-US"/>
                        <a:t>Multiple topics and maps</a:t>
                      </a:r>
                    </a:p>
                  </a:txBody>
                  <a:tcPr/>
                </a:tc>
                <a:extLst>
                  <a:ext uri="{0D108BD9-81ED-4DB2-BD59-A6C34878D82A}">
                    <a16:rowId xmlns:a16="http://schemas.microsoft.com/office/drawing/2014/main" val="1068538763"/>
                  </a:ext>
                </a:extLst>
              </a:tr>
              <a:tr h="370840">
                <a:tc>
                  <a:txBody>
                    <a:bodyPr/>
                    <a:lstStyle/>
                    <a:p>
                      <a:r>
                        <a:rPr lang="en-US"/>
                        <a:t>Document format</a:t>
                      </a:r>
                    </a:p>
                  </a:txBody>
                  <a:tcPr/>
                </a:tc>
                <a:tc>
                  <a:txBody>
                    <a:bodyPr/>
                    <a:lstStyle/>
                    <a:p>
                      <a:r>
                        <a:rPr lang="en-US"/>
                        <a:t>Proprietary</a:t>
                      </a:r>
                      <a:br>
                        <a:rPr lang="en-US"/>
                      </a:br>
                      <a:r>
                        <a:rPr lang="en-US"/>
                        <a:t>Binary</a:t>
                      </a:r>
                    </a:p>
                  </a:txBody>
                  <a:tcPr/>
                </a:tc>
                <a:tc>
                  <a:txBody>
                    <a:bodyPr/>
                    <a:lstStyle/>
                    <a:p>
                      <a:r>
                        <a:rPr lang="en-US"/>
                        <a:t>Open standard</a:t>
                      </a:r>
                      <a:br>
                        <a:rPr lang="en-US"/>
                      </a:br>
                      <a:r>
                        <a:rPr lang="en-US"/>
                        <a:t>Text</a:t>
                      </a:r>
                    </a:p>
                  </a:txBody>
                  <a:tcPr/>
                </a:tc>
                <a:extLst>
                  <a:ext uri="{0D108BD9-81ED-4DB2-BD59-A6C34878D82A}">
                    <a16:rowId xmlns:a16="http://schemas.microsoft.com/office/drawing/2014/main" val="1966369606"/>
                  </a:ext>
                </a:extLst>
              </a:tr>
              <a:tr h="370840">
                <a:tc>
                  <a:txBody>
                    <a:bodyPr/>
                    <a:lstStyle/>
                    <a:p>
                      <a:r>
                        <a:rPr lang="en-US"/>
                        <a:t>On-screen styling</a:t>
                      </a:r>
                    </a:p>
                  </a:txBody>
                  <a:tcPr/>
                </a:tc>
                <a:tc>
                  <a:txBody>
                    <a:bodyPr/>
                    <a:lstStyle/>
                    <a:p>
                      <a:r>
                        <a:rPr lang="en-US"/>
                        <a:t>WYSIWYG</a:t>
                      </a:r>
                    </a:p>
                  </a:txBody>
                  <a:tcPr/>
                </a:tc>
                <a:tc>
                  <a:txBody>
                    <a:bodyPr/>
                    <a:lstStyle/>
                    <a:p>
                      <a:r>
                        <a:rPr lang="en-US"/>
                        <a:t>Not WYSIWYG</a:t>
                      </a:r>
                      <a:br>
                        <a:rPr lang="en-US"/>
                      </a:br>
                      <a:r>
                        <a:rPr lang="en-US"/>
                        <a:t>Suggestive, not real</a:t>
                      </a:r>
                    </a:p>
                  </a:txBody>
                  <a:tcPr/>
                </a:tc>
                <a:extLst>
                  <a:ext uri="{0D108BD9-81ED-4DB2-BD59-A6C34878D82A}">
                    <a16:rowId xmlns:a16="http://schemas.microsoft.com/office/drawing/2014/main" val="206521883"/>
                  </a:ext>
                </a:extLst>
              </a:tr>
              <a:tr h="370840">
                <a:tc>
                  <a:txBody>
                    <a:bodyPr/>
                    <a:lstStyle/>
                    <a:p>
                      <a:r>
                        <a:rPr lang="en-US"/>
                        <a:t>Content styling</a:t>
                      </a:r>
                    </a:p>
                  </a:txBody>
                  <a:tcPr/>
                </a:tc>
                <a:tc>
                  <a:txBody>
                    <a:bodyPr/>
                    <a:lstStyle/>
                    <a:p>
                      <a:r>
                        <a:rPr lang="en-US"/>
                        <a:t>Integrated CSS</a:t>
                      </a:r>
                    </a:p>
                  </a:txBody>
                  <a:tcPr/>
                </a:tc>
                <a:tc>
                  <a:txBody>
                    <a:bodyPr/>
                    <a:lstStyle/>
                    <a:p>
                      <a:r>
                        <a:rPr lang="en-US"/>
                        <a:t>Separate processor transforms</a:t>
                      </a:r>
                    </a:p>
                  </a:txBody>
                  <a:tcPr/>
                </a:tc>
                <a:extLst>
                  <a:ext uri="{0D108BD9-81ED-4DB2-BD59-A6C34878D82A}">
                    <a16:rowId xmlns:a16="http://schemas.microsoft.com/office/drawing/2014/main" val="676510003"/>
                  </a:ext>
                </a:extLst>
              </a:tr>
            </a:tbl>
          </a:graphicData>
        </a:graphic>
      </p:graphicFrame>
    </p:spTree>
    <p:extLst>
      <p:ext uri="{BB962C8B-B14F-4D97-AF65-F5344CB8AC3E}">
        <p14:creationId xmlns:p14="http://schemas.microsoft.com/office/powerpoint/2010/main" val="968422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51C7B-1F4F-88ED-985E-71B1C3A7DC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58195C-F1D3-F41E-400E-8C1D774FF6D0}"/>
              </a:ext>
            </a:extLst>
          </p:cNvPr>
          <p:cNvSpPr>
            <a:spLocks noGrp="1"/>
          </p:cNvSpPr>
          <p:nvPr>
            <p:ph type="title"/>
          </p:nvPr>
        </p:nvSpPr>
        <p:spPr>
          <a:xfrm>
            <a:off x="304800" y="427038"/>
            <a:ext cx="7467600" cy="639762"/>
          </a:xfrm>
        </p:spPr>
        <p:txBody>
          <a:bodyPr/>
          <a:lstStyle/>
          <a:p>
            <a:r>
              <a:rPr lang="en-US"/>
              <a:t>How is working in DITA different from working in a word processor (Word, </a:t>
            </a:r>
            <a:r>
              <a:rPr lang="en-US" err="1"/>
              <a:t>GDoc</a:t>
            </a:r>
            <a:r>
              <a:rPr lang="en-US"/>
              <a:t>)?</a:t>
            </a:r>
          </a:p>
        </p:txBody>
      </p:sp>
      <p:graphicFrame>
        <p:nvGraphicFramePr>
          <p:cNvPr id="3" name="Table 2">
            <a:extLst>
              <a:ext uri="{FF2B5EF4-FFF2-40B4-BE49-F238E27FC236}">
                <a16:creationId xmlns:a16="http://schemas.microsoft.com/office/drawing/2014/main" id="{D777C632-E249-FADE-86DE-70F6A4AAA3C3}"/>
              </a:ext>
            </a:extLst>
          </p:cNvPr>
          <p:cNvGraphicFramePr>
            <a:graphicFrameLocks noGrp="1"/>
          </p:cNvGraphicFramePr>
          <p:nvPr>
            <p:extLst>
              <p:ext uri="{D42A27DB-BD31-4B8C-83A1-F6EECF244321}">
                <p14:modId xmlns:p14="http://schemas.microsoft.com/office/powerpoint/2010/main" val="1779597239"/>
              </p:ext>
            </p:extLst>
          </p:nvPr>
        </p:nvGraphicFramePr>
        <p:xfrm>
          <a:off x="457200" y="1371600"/>
          <a:ext cx="8382000" cy="45974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3083954587"/>
                    </a:ext>
                  </a:extLst>
                </a:gridCol>
                <a:gridCol w="2616200">
                  <a:extLst>
                    <a:ext uri="{9D8B030D-6E8A-4147-A177-3AD203B41FA5}">
                      <a16:colId xmlns:a16="http://schemas.microsoft.com/office/drawing/2014/main" val="741192960"/>
                    </a:ext>
                  </a:extLst>
                </a:gridCol>
                <a:gridCol w="2794000">
                  <a:extLst>
                    <a:ext uri="{9D8B030D-6E8A-4147-A177-3AD203B41FA5}">
                      <a16:colId xmlns:a16="http://schemas.microsoft.com/office/drawing/2014/main" val="49069467"/>
                    </a:ext>
                  </a:extLst>
                </a:gridCol>
              </a:tblGrid>
              <a:tr h="370840">
                <a:tc>
                  <a:txBody>
                    <a:bodyPr/>
                    <a:lstStyle/>
                    <a:p>
                      <a:r>
                        <a:rPr lang="en-US"/>
                        <a:t>Feature</a:t>
                      </a:r>
                    </a:p>
                  </a:txBody>
                  <a:tcPr/>
                </a:tc>
                <a:tc>
                  <a:txBody>
                    <a:bodyPr/>
                    <a:lstStyle/>
                    <a:p>
                      <a:r>
                        <a:rPr lang="en-US"/>
                        <a:t>Word processor</a:t>
                      </a:r>
                    </a:p>
                  </a:txBody>
                  <a:tcPr/>
                </a:tc>
                <a:tc>
                  <a:txBody>
                    <a:bodyPr/>
                    <a:lstStyle/>
                    <a:p>
                      <a:r>
                        <a:rPr lang="en-US"/>
                        <a:t>DITA (OOTB)</a:t>
                      </a:r>
                    </a:p>
                  </a:txBody>
                  <a:tcPr/>
                </a:tc>
                <a:extLst>
                  <a:ext uri="{0D108BD9-81ED-4DB2-BD59-A6C34878D82A}">
                    <a16:rowId xmlns:a16="http://schemas.microsoft.com/office/drawing/2014/main" val="2818287942"/>
                  </a:ext>
                </a:extLst>
              </a:tr>
              <a:tr h="619760">
                <a:tc>
                  <a:txBody>
                    <a:bodyPr/>
                    <a:lstStyle/>
                    <a:p>
                      <a:r>
                        <a:rPr lang="en-US"/>
                        <a:t>Content ownership</a:t>
                      </a:r>
                    </a:p>
                  </a:txBody>
                  <a:tcPr/>
                </a:tc>
                <a:tc>
                  <a:txBody>
                    <a:bodyPr/>
                    <a:lstStyle/>
                    <a:p>
                      <a:r>
                        <a:rPr lang="en-US"/>
                        <a:t>1 writer</a:t>
                      </a:r>
                    </a:p>
                  </a:txBody>
                  <a:tcPr/>
                </a:tc>
                <a:tc>
                  <a:txBody>
                    <a:bodyPr/>
                    <a:lstStyle/>
                    <a:p>
                      <a:r>
                        <a:rPr lang="en-US"/>
                        <a:t>1+ writer(s)</a:t>
                      </a:r>
                    </a:p>
                  </a:txBody>
                  <a:tcPr/>
                </a:tc>
                <a:extLst>
                  <a:ext uri="{0D108BD9-81ED-4DB2-BD59-A6C34878D82A}">
                    <a16:rowId xmlns:a16="http://schemas.microsoft.com/office/drawing/2014/main" val="2860697230"/>
                  </a:ext>
                </a:extLst>
              </a:tr>
              <a:tr h="370840">
                <a:tc>
                  <a:txBody>
                    <a:bodyPr/>
                    <a:lstStyle/>
                    <a:p>
                      <a:r>
                        <a:rPr lang="en-US"/>
                        <a:t>Images/multimedia</a:t>
                      </a:r>
                    </a:p>
                  </a:txBody>
                  <a:tcPr/>
                </a:tc>
                <a:tc>
                  <a:txBody>
                    <a:bodyPr/>
                    <a:lstStyle/>
                    <a:p>
                      <a:r>
                        <a:rPr lang="en-US"/>
                        <a:t>Embedded</a:t>
                      </a:r>
                    </a:p>
                  </a:txBody>
                  <a:tcPr/>
                </a:tc>
                <a:tc>
                  <a:txBody>
                    <a:bodyPr/>
                    <a:lstStyle/>
                    <a:p>
                      <a:r>
                        <a:rPr lang="en-US"/>
                        <a:t>Referenced</a:t>
                      </a:r>
                    </a:p>
                  </a:txBody>
                  <a:tcPr/>
                </a:tc>
                <a:extLst>
                  <a:ext uri="{0D108BD9-81ED-4DB2-BD59-A6C34878D82A}">
                    <a16:rowId xmlns:a16="http://schemas.microsoft.com/office/drawing/2014/main" val="3230765382"/>
                  </a:ext>
                </a:extLst>
              </a:tr>
              <a:tr h="370840">
                <a:tc>
                  <a:txBody>
                    <a:bodyPr/>
                    <a:lstStyle/>
                    <a:p>
                      <a:r>
                        <a:rPr lang="en-US"/>
                        <a:t>Build automation</a:t>
                      </a:r>
                    </a:p>
                  </a:txBody>
                  <a:tcPr/>
                </a:tc>
                <a:tc>
                  <a:txBody>
                    <a:bodyPr/>
                    <a:lstStyle/>
                    <a:p>
                      <a:r>
                        <a:rPr lang="en-US"/>
                        <a:t>Limited</a:t>
                      </a:r>
                    </a:p>
                  </a:txBody>
                  <a:tcPr/>
                </a:tc>
                <a:tc>
                  <a:txBody>
                    <a:bodyPr/>
                    <a:lstStyle/>
                    <a:p>
                      <a:r>
                        <a:rPr lang="en-US"/>
                        <a:t>Robust</a:t>
                      </a:r>
                    </a:p>
                  </a:txBody>
                  <a:tcPr/>
                </a:tc>
                <a:extLst>
                  <a:ext uri="{0D108BD9-81ED-4DB2-BD59-A6C34878D82A}">
                    <a16:rowId xmlns:a16="http://schemas.microsoft.com/office/drawing/2014/main" val="3435172770"/>
                  </a:ext>
                </a:extLst>
              </a:tr>
              <a:tr h="370840">
                <a:tc>
                  <a:txBody>
                    <a:bodyPr/>
                    <a:lstStyle/>
                    <a:p>
                      <a:r>
                        <a:rPr lang="en-US"/>
                        <a:t>Engineering integration</a:t>
                      </a:r>
                    </a:p>
                  </a:txBody>
                  <a:tcPr/>
                </a:tc>
                <a:tc>
                  <a:txBody>
                    <a:bodyPr/>
                    <a:lstStyle/>
                    <a:p>
                      <a:r>
                        <a:rPr lang="en-US"/>
                        <a:t>Limited</a:t>
                      </a:r>
                    </a:p>
                  </a:txBody>
                  <a:tcPr/>
                </a:tc>
                <a:tc>
                  <a:txBody>
                    <a:bodyPr/>
                    <a:lstStyle/>
                    <a:p>
                      <a:r>
                        <a:rPr lang="en-US"/>
                        <a:t>Robust</a:t>
                      </a:r>
                    </a:p>
                  </a:txBody>
                  <a:tcPr/>
                </a:tc>
                <a:extLst>
                  <a:ext uri="{0D108BD9-81ED-4DB2-BD59-A6C34878D82A}">
                    <a16:rowId xmlns:a16="http://schemas.microsoft.com/office/drawing/2014/main" val="2341880356"/>
                  </a:ext>
                </a:extLst>
              </a:tr>
              <a:tr h="370840">
                <a:tc>
                  <a:txBody>
                    <a:bodyPr/>
                    <a:lstStyle/>
                    <a:p>
                      <a:r>
                        <a:rPr lang="en-US"/>
                        <a:t>Version control</a:t>
                      </a:r>
                    </a:p>
                  </a:txBody>
                  <a:tcPr/>
                </a:tc>
                <a:tc>
                  <a:txBody>
                    <a:bodyPr/>
                    <a:lstStyle/>
                    <a:p>
                      <a:r>
                        <a:rPr lang="en-US"/>
                        <a:t>One document</a:t>
                      </a:r>
                      <a:br>
                        <a:rPr lang="en-US"/>
                      </a:br>
                      <a:r>
                        <a:rPr lang="en-US"/>
                        <a:t>One control thread</a:t>
                      </a:r>
                    </a:p>
                  </a:txBody>
                  <a:tcPr/>
                </a:tc>
                <a:tc>
                  <a:txBody>
                    <a:bodyPr/>
                    <a:lstStyle/>
                    <a:p>
                      <a:r>
                        <a:rPr lang="en-US"/>
                        <a:t>Multiple documents</a:t>
                      </a:r>
                      <a:br>
                        <a:rPr lang="en-US"/>
                      </a:br>
                      <a:r>
                        <a:rPr lang="en-US"/>
                        <a:t>Multiple threads</a:t>
                      </a:r>
                    </a:p>
                  </a:txBody>
                  <a:tcPr/>
                </a:tc>
                <a:extLst>
                  <a:ext uri="{0D108BD9-81ED-4DB2-BD59-A6C34878D82A}">
                    <a16:rowId xmlns:a16="http://schemas.microsoft.com/office/drawing/2014/main" val="1068538763"/>
                  </a:ext>
                </a:extLst>
              </a:tr>
              <a:tr h="370840">
                <a:tc>
                  <a:txBody>
                    <a:bodyPr/>
                    <a:lstStyle/>
                    <a:p>
                      <a:r>
                        <a:rPr lang="en-US"/>
                        <a:t>Content reuse</a:t>
                      </a:r>
                    </a:p>
                  </a:txBody>
                  <a:tcPr/>
                </a:tc>
                <a:tc>
                  <a:txBody>
                    <a:bodyPr/>
                    <a:lstStyle/>
                    <a:p>
                      <a:r>
                        <a:rPr lang="en-US"/>
                        <a:t>Copying</a:t>
                      </a:r>
                    </a:p>
                  </a:txBody>
                  <a:tcPr/>
                </a:tc>
                <a:tc>
                  <a:txBody>
                    <a:bodyPr/>
                    <a:lstStyle/>
                    <a:p>
                      <a:r>
                        <a:rPr lang="en-US"/>
                        <a:t>By reference</a:t>
                      </a:r>
                    </a:p>
                  </a:txBody>
                  <a:tcPr/>
                </a:tc>
                <a:extLst>
                  <a:ext uri="{0D108BD9-81ED-4DB2-BD59-A6C34878D82A}">
                    <a16:rowId xmlns:a16="http://schemas.microsoft.com/office/drawing/2014/main" val="1966369606"/>
                  </a:ext>
                </a:extLst>
              </a:tr>
              <a:tr h="370840">
                <a:tc>
                  <a:txBody>
                    <a:bodyPr/>
                    <a:lstStyle/>
                    <a:p>
                      <a:r>
                        <a:rPr lang="en-US"/>
                        <a:t>Cross-document linking</a:t>
                      </a:r>
                    </a:p>
                  </a:txBody>
                  <a:tcPr/>
                </a:tc>
                <a:tc>
                  <a:txBody>
                    <a:bodyPr/>
                    <a:lstStyle/>
                    <a:p>
                      <a:r>
                        <a:rPr lang="en-US"/>
                        <a:t>Limited</a:t>
                      </a:r>
                    </a:p>
                  </a:txBody>
                  <a:tcPr/>
                </a:tc>
                <a:tc>
                  <a:txBody>
                    <a:bodyPr/>
                    <a:lstStyle/>
                    <a:p>
                      <a:r>
                        <a:rPr lang="en-US"/>
                        <a:t>Robust</a:t>
                      </a:r>
                    </a:p>
                  </a:txBody>
                  <a:tcPr/>
                </a:tc>
                <a:extLst>
                  <a:ext uri="{0D108BD9-81ED-4DB2-BD59-A6C34878D82A}">
                    <a16:rowId xmlns:a16="http://schemas.microsoft.com/office/drawing/2014/main" val="206521883"/>
                  </a:ext>
                </a:extLst>
              </a:tr>
              <a:tr h="370840">
                <a:tc>
                  <a:txBody>
                    <a:bodyPr/>
                    <a:lstStyle/>
                    <a:p>
                      <a:r>
                        <a:rPr lang="en-US"/>
                        <a:t>Semantic markup</a:t>
                      </a:r>
                    </a:p>
                  </a:txBody>
                  <a:tcPr/>
                </a:tc>
                <a:tc>
                  <a:txBody>
                    <a:bodyPr/>
                    <a:lstStyle/>
                    <a:p>
                      <a:r>
                        <a:rPr lang="en-US"/>
                        <a:t>Limited</a:t>
                      </a:r>
                    </a:p>
                  </a:txBody>
                  <a:tcPr/>
                </a:tc>
                <a:tc>
                  <a:txBody>
                    <a:bodyPr/>
                    <a:lstStyle/>
                    <a:p>
                      <a:r>
                        <a:rPr lang="en-US"/>
                        <a:t>Robust</a:t>
                      </a:r>
                    </a:p>
                  </a:txBody>
                  <a:tcPr/>
                </a:tc>
                <a:extLst>
                  <a:ext uri="{0D108BD9-81ED-4DB2-BD59-A6C34878D82A}">
                    <a16:rowId xmlns:a16="http://schemas.microsoft.com/office/drawing/2014/main" val="676510003"/>
                  </a:ext>
                </a:extLst>
              </a:tr>
              <a:tr h="370840">
                <a:tc>
                  <a:txBody>
                    <a:bodyPr/>
                    <a:lstStyle/>
                    <a:p>
                      <a:r>
                        <a:rPr lang="en-US"/>
                        <a:t>Real-time validation</a:t>
                      </a:r>
                    </a:p>
                  </a:txBody>
                  <a:tcPr/>
                </a:tc>
                <a:tc>
                  <a:txBody>
                    <a:bodyPr/>
                    <a:lstStyle/>
                    <a:p>
                      <a:r>
                        <a:rPr lang="en-US"/>
                        <a:t>None</a:t>
                      </a:r>
                    </a:p>
                  </a:txBody>
                  <a:tcPr/>
                </a:tc>
                <a:tc>
                  <a:txBody>
                    <a:bodyPr/>
                    <a:lstStyle/>
                    <a:p>
                      <a:r>
                        <a:rPr lang="en-US"/>
                        <a:t>Robust</a:t>
                      </a:r>
                    </a:p>
                  </a:txBody>
                  <a:tcPr/>
                </a:tc>
                <a:extLst>
                  <a:ext uri="{0D108BD9-81ED-4DB2-BD59-A6C34878D82A}">
                    <a16:rowId xmlns:a16="http://schemas.microsoft.com/office/drawing/2014/main" val="3901243172"/>
                  </a:ext>
                </a:extLst>
              </a:tr>
              <a:tr h="370840">
                <a:tc>
                  <a:txBody>
                    <a:bodyPr/>
                    <a:lstStyle/>
                    <a:p>
                      <a:r>
                        <a:rPr lang="en-US"/>
                        <a:t>Enterprise scalability</a:t>
                      </a:r>
                    </a:p>
                  </a:txBody>
                  <a:tcPr/>
                </a:tc>
                <a:tc>
                  <a:txBody>
                    <a:bodyPr/>
                    <a:lstStyle/>
                    <a:p>
                      <a:r>
                        <a:rPr lang="en-US"/>
                        <a:t>None</a:t>
                      </a:r>
                    </a:p>
                  </a:txBody>
                  <a:tcPr/>
                </a:tc>
                <a:tc>
                  <a:txBody>
                    <a:bodyPr/>
                    <a:lstStyle/>
                    <a:p>
                      <a:r>
                        <a:rPr lang="en-US"/>
                        <a:t>Robust</a:t>
                      </a:r>
                    </a:p>
                  </a:txBody>
                  <a:tcPr/>
                </a:tc>
                <a:extLst>
                  <a:ext uri="{0D108BD9-81ED-4DB2-BD59-A6C34878D82A}">
                    <a16:rowId xmlns:a16="http://schemas.microsoft.com/office/drawing/2014/main" val="4151155023"/>
                  </a:ext>
                </a:extLst>
              </a:tr>
            </a:tbl>
          </a:graphicData>
        </a:graphic>
      </p:graphicFrame>
    </p:spTree>
    <p:extLst>
      <p:ext uri="{BB962C8B-B14F-4D97-AF65-F5344CB8AC3E}">
        <p14:creationId xmlns:p14="http://schemas.microsoft.com/office/powerpoint/2010/main" val="869823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21E00-E8AD-8026-3744-70E61DD3A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A974A-5686-2D32-E650-3E332272EDF1}"/>
              </a:ext>
            </a:extLst>
          </p:cNvPr>
          <p:cNvSpPr>
            <a:spLocks noGrp="1"/>
          </p:cNvSpPr>
          <p:nvPr>
            <p:ph type="title"/>
          </p:nvPr>
        </p:nvSpPr>
        <p:spPr>
          <a:xfrm>
            <a:off x="304800" y="427038"/>
            <a:ext cx="7467600" cy="639762"/>
          </a:xfrm>
        </p:spPr>
        <p:txBody>
          <a:bodyPr/>
          <a:lstStyle/>
          <a:p>
            <a:r>
              <a:rPr lang="en-US"/>
              <a:t>Options to get started</a:t>
            </a:r>
          </a:p>
        </p:txBody>
      </p:sp>
      <p:sp>
        <p:nvSpPr>
          <p:cNvPr id="4" name="TextBox 3">
            <a:extLst>
              <a:ext uri="{FF2B5EF4-FFF2-40B4-BE49-F238E27FC236}">
                <a16:creationId xmlns:a16="http://schemas.microsoft.com/office/drawing/2014/main" id="{050C778E-6E55-EF7A-64C4-AEF7879FFB54}"/>
              </a:ext>
            </a:extLst>
          </p:cNvPr>
          <p:cNvSpPr txBox="1"/>
          <p:nvPr/>
        </p:nvSpPr>
        <p:spPr>
          <a:xfrm>
            <a:off x="304800" y="1371600"/>
            <a:ext cx="4290918" cy="5078313"/>
          </a:xfrm>
          <a:prstGeom prst="rect">
            <a:avLst/>
          </a:prstGeom>
          <a:noFill/>
        </p:spPr>
        <p:txBody>
          <a:bodyPr wrap="none" rtlCol="0">
            <a:spAutoFit/>
          </a:bodyPr>
          <a:lstStyle/>
          <a:p>
            <a:r>
              <a:rPr lang="en-US"/>
              <a:t>If you have little or no exposure</a:t>
            </a:r>
            <a:br>
              <a:rPr lang="en-US"/>
            </a:br>
            <a:r>
              <a:rPr lang="en-US"/>
              <a:t>to DITA . . .  </a:t>
            </a:r>
          </a:p>
          <a:p>
            <a:endParaRPr lang="en-US"/>
          </a:p>
          <a:p>
            <a:r>
              <a:rPr lang="en-US"/>
              <a:t>If you have campus IT support</a:t>
            </a:r>
            <a:br>
              <a:rPr lang="en-US"/>
            </a:br>
            <a:r>
              <a:rPr lang="en-US"/>
              <a:t>for GitHub . . . </a:t>
            </a:r>
          </a:p>
          <a:p>
            <a:endParaRPr lang="en-US"/>
          </a:p>
          <a:p>
            <a:r>
              <a:rPr lang="en-US"/>
              <a:t>If students have access to VS Code</a:t>
            </a:r>
            <a:br>
              <a:rPr lang="en-US"/>
            </a:br>
            <a:r>
              <a:rPr lang="en-US"/>
              <a:t>and can download apps . . . </a:t>
            </a:r>
          </a:p>
          <a:p>
            <a:endParaRPr lang="en-US"/>
          </a:p>
          <a:p>
            <a:r>
              <a:rPr lang="en-US"/>
              <a:t>If you have no $$ and can </a:t>
            </a:r>
            <a:br>
              <a:rPr lang="en-US"/>
            </a:br>
            <a:r>
              <a:rPr lang="en-US"/>
              <a:t>download applications . . . </a:t>
            </a:r>
          </a:p>
          <a:p>
            <a:endParaRPr lang="en-US"/>
          </a:p>
          <a:p>
            <a:r>
              <a:rPr lang="en-US"/>
              <a:t>If you have no $$ and need a</a:t>
            </a:r>
            <a:br>
              <a:rPr lang="en-US"/>
            </a:br>
            <a:r>
              <a:rPr lang="en-US"/>
              <a:t>solution for &lt; 30 days . . . </a:t>
            </a:r>
            <a:br>
              <a:rPr lang="en-US"/>
            </a:br>
            <a:endParaRPr lang="en-US"/>
          </a:p>
          <a:p>
            <a:endParaRPr lang="en-US"/>
          </a:p>
          <a:p>
            <a:endParaRPr lang="en-US"/>
          </a:p>
          <a:p>
            <a:endParaRPr lang="en-US"/>
          </a:p>
        </p:txBody>
      </p:sp>
      <p:sp>
        <p:nvSpPr>
          <p:cNvPr id="5" name="TextBox 4">
            <a:extLst>
              <a:ext uri="{FF2B5EF4-FFF2-40B4-BE49-F238E27FC236}">
                <a16:creationId xmlns:a16="http://schemas.microsoft.com/office/drawing/2014/main" id="{F204BBD9-035E-A0C3-E92F-034ADBA0A62B}"/>
              </a:ext>
            </a:extLst>
          </p:cNvPr>
          <p:cNvSpPr txBox="1"/>
          <p:nvPr/>
        </p:nvSpPr>
        <p:spPr>
          <a:xfrm>
            <a:off x="4748886" y="1371600"/>
            <a:ext cx="4369594" cy="3970318"/>
          </a:xfrm>
          <a:prstGeom prst="rect">
            <a:avLst/>
          </a:prstGeom>
          <a:noFill/>
        </p:spPr>
        <p:txBody>
          <a:bodyPr wrap="none" rtlCol="0">
            <a:spAutoFit/>
          </a:bodyPr>
          <a:lstStyle/>
          <a:p>
            <a:r>
              <a:rPr lang="en-US" dirty="0"/>
              <a:t>Review the ACM SIGDOC resources</a:t>
            </a:r>
            <a:br>
              <a:rPr lang="en-US" dirty="0"/>
            </a:br>
            <a:r>
              <a:rPr lang="en-US" dirty="0"/>
              <a:t>on “Structured Authoring” website.</a:t>
            </a:r>
            <a:br>
              <a:rPr lang="en-US" dirty="0"/>
            </a:br>
            <a:br>
              <a:rPr lang="en-US" dirty="0"/>
            </a:br>
            <a:r>
              <a:rPr lang="en-US" dirty="0"/>
              <a:t>See Dr. Carlos Evia’s GitHub Actions</a:t>
            </a:r>
            <a:br>
              <a:rPr lang="en-US" dirty="0"/>
            </a:br>
            <a:r>
              <a:rPr lang="en-US" dirty="0"/>
              <a:t>plug-ins. </a:t>
            </a:r>
            <a:br>
              <a:rPr lang="en-US" dirty="0"/>
            </a:br>
            <a:br>
              <a:rPr lang="en-US" dirty="0"/>
            </a:br>
            <a:r>
              <a:rPr lang="en-US" dirty="0"/>
              <a:t>Download the </a:t>
            </a:r>
            <a:r>
              <a:rPr lang="en-US" dirty="0" err="1"/>
              <a:t>DitaCraft</a:t>
            </a:r>
            <a:r>
              <a:rPr lang="en-US" dirty="0"/>
              <a:t> extension</a:t>
            </a:r>
            <a:br>
              <a:rPr lang="en-US" dirty="0"/>
            </a:br>
            <a:r>
              <a:rPr lang="en-US" dirty="0"/>
              <a:t>and DITA-OT.</a:t>
            </a:r>
            <a:br>
              <a:rPr lang="en-US" dirty="0"/>
            </a:br>
            <a:br>
              <a:rPr lang="en-US" dirty="0"/>
            </a:br>
            <a:r>
              <a:rPr lang="en-US" dirty="0"/>
              <a:t>Download VS Code, DITA-OT, </a:t>
            </a:r>
            <a:br>
              <a:rPr lang="en-US" dirty="0"/>
            </a:br>
            <a:r>
              <a:rPr lang="en-US" dirty="0" err="1"/>
              <a:t>DitaCraft</a:t>
            </a:r>
            <a:r>
              <a:rPr lang="en-US" dirty="0"/>
              <a:t>, or XML Mind.</a:t>
            </a:r>
          </a:p>
          <a:p>
            <a:endParaRPr lang="en-US" dirty="0"/>
          </a:p>
          <a:p>
            <a:r>
              <a:rPr lang="en-US" dirty="0"/>
              <a:t>Download the Oxygen Editor 30-day</a:t>
            </a:r>
            <a:br>
              <a:rPr lang="en-US" dirty="0"/>
            </a:br>
            <a:r>
              <a:rPr lang="en-US" dirty="0"/>
              <a:t>evaluation license.</a:t>
            </a:r>
          </a:p>
        </p:txBody>
      </p:sp>
    </p:spTree>
    <p:extLst>
      <p:ext uri="{BB962C8B-B14F-4D97-AF65-F5344CB8AC3E}">
        <p14:creationId xmlns:p14="http://schemas.microsoft.com/office/powerpoint/2010/main" val="3792649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F7C26-438C-4D6E-1382-AACFF1040B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6710C2-F7B8-6554-CB9C-AD296F8BDEFF}"/>
              </a:ext>
            </a:extLst>
          </p:cNvPr>
          <p:cNvSpPr>
            <a:spLocks noGrp="1"/>
          </p:cNvSpPr>
          <p:nvPr>
            <p:ph type="title"/>
          </p:nvPr>
        </p:nvSpPr>
        <p:spPr>
          <a:xfrm>
            <a:off x="304800" y="427038"/>
            <a:ext cx="7467600" cy="639762"/>
          </a:xfrm>
        </p:spPr>
        <p:txBody>
          <a:bodyPr/>
          <a:lstStyle/>
          <a:p>
            <a:r>
              <a:rPr lang="en-US"/>
              <a:t>DEMO – DEMO - DEMO</a:t>
            </a:r>
          </a:p>
        </p:txBody>
      </p:sp>
      <p:sp>
        <p:nvSpPr>
          <p:cNvPr id="4" name="TextBox 3">
            <a:extLst>
              <a:ext uri="{FF2B5EF4-FFF2-40B4-BE49-F238E27FC236}">
                <a16:creationId xmlns:a16="http://schemas.microsoft.com/office/drawing/2014/main" id="{005B6B6B-5C53-6E1B-3705-6D47D08942B5}"/>
              </a:ext>
            </a:extLst>
          </p:cNvPr>
          <p:cNvSpPr txBox="1"/>
          <p:nvPr/>
        </p:nvSpPr>
        <p:spPr>
          <a:xfrm>
            <a:off x="304800" y="1605677"/>
            <a:ext cx="8305800" cy="2585323"/>
          </a:xfrm>
          <a:prstGeom prst="rect">
            <a:avLst/>
          </a:prstGeom>
          <a:noFill/>
        </p:spPr>
        <p:txBody>
          <a:bodyPr wrap="square" rtlCol="0">
            <a:spAutoFit/>
          </a:bodyPr>
          <a:lstStyle/>
          <a:p>
            <a:pPr marL="285750" indent="-285750">
              <a:buFont typeface="Arial" panose="020B0604020202020204" pitchFamily="34" charset="0"/>
              <a:buChar char="•"/>
            </a:pPr>
            <a:r>
              <a:rPr lang="en-US"/>
              <a:t>DITA authoring in a text editor + the DITA-OT.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DITA authoring in </a:t>
            </a:r>
            <a:r>
              <a:rPr lang="en-US" err="1"/>
              <a:t>XMLMind</a:t>
            </a:r>
            <a:r>
              <a:rPr lang="en-US"/>
              <a:t> + the DITA-OT.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DITA authoring in VS Code + </a:t>
            </a:r>
            <a:r>
              <a:rPr lang="en-US" err="1"/>
              <a:t>DitaCraft</a:t>
            </a:r>
            <a:r>
              <a:rPr lang="en-US"/>
              <a:t> extension + the DITA-OT.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DITA authoring in 30-day Oxygen Editor license.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DITA authoring in </a:t>
            </a:r>
            <a:r>
              <a:rPr lang="en-US" err="1"/>
              <a:t>Heretto</a:t>
            </a:r>
            <a:r>
              <a:rPr lang="en-US"/>
              <a:t> CCMS web instance (ACM SIGDOC pilot).</a:t>
            </a:r>
          </a:p>
        </p:txBody>
      </p:sp>
      <p:sp>
        <p:nvSpPr>
          <p:cNvPr id="3" name="TextBox 2">
            <a:extLst>
              <a:ext uri="{FF2B5EF4-FFF2-40B4-BE49-F238E27FC236}">
                <a16:creationId xmlns:a16="http://schemas.microsoft.com/office/drawing/2014/main" id="{DD647D6C-3D14-7630-2755-35200B1E882E}"/>
              </a:ext>
            </a:extLst>
          </p:cNvPr>
          <p:cNvSpPr txBox="1"/>
          <p:nvPr/>
        </p:nvSpPr>
        <p:spPr>
          <a:xfrm>
            <a:off x="284502" y="1143000"/>
            <a:ext cx="2230098" cy="369332"/>
          </a:xfrm>
          <a:prstGeom prst="rect">
            <a:avLst/>
          </a:prstGeom>
          <a:noFill/>
        </p:spPr>
        <p:txBody>
          <a:bodyPr wrap="none" rtlCol="0">
            <a:spAutoFit/>
          </a:bodyPr>
          <a:lstStyle/>
          <a:p>
            <a:r>
              <a:rPr lang="en-US" b="1"/>
              <a:t>No-cost options</a:t>
            </a:r>
          </a:p>
        </p:txBody>
      </p:sp>
      <p:sp>
        <p:nvSpPr>
          <p:cNvPr id="6" name="TextBox 5">
            <a:extLst>
              <a:ext uri="{FF2B5EF4-FFF2-40B4-BE49-F238E27FC236}">
                <a16:creationId xmlns:a16="http://schemas.microsoft.com/office/drawing/2014/main" id="{0FC9290C-B862-118D-3EF1-CC4973C4825D}"/>
              </a:ext>
            </a:extLst>
          </p:cNvPr>
          <p:cNvSpPr txBox="1"/>
          <p:nvPr/>
        </p:nvSpPr>
        <p:spPr>
          <a:xfrm>
            <a:off x="284502" y="4427160"/>
            <a:ext cx="2408032" cy="369332"/>
          </a:xfrm>
          <a:prstGeom prst="rect">
            <a:avLst/>
          </a:prstGeom>
          <a:noFill/>
        </p:spPr>
        <p:txBody>
          <a:bodyPr wrap="none" rtlCol="0">
            <a:spAutoFit/>
          </a:bodyPr>
          <a:lstStyle/>
          <a:p>
            <a:r>
              <a:rPr lang="en-US" b="1"/>
              <a:t>Low-cost options</a:t>
            </a:r>
          </a:p>
        </p:txBody>
      </p:sp>
      <p:sp>
        <p:nvSpPr>
          <p:cNvPr id="7" name="TextBox 6">
            <a:extLst>
              <a:ext uri="{FF2B5EF4-FFF2-40B4-BE49-F238E27FC236}">
                <a16:creationId xmlns:a16="http://schemas.microsoft.com/office/drawing/2014/main" id="{4EDD3877-9776-D1D0-1F62-1B58D435B6A8}"/>
              </a:ext>
            </a:extLst>
          </p:cNvPr>
          <p:cNvSpPr txBox="1"/>
          <p:nvPr/>
        </p:nvSpPr>
        <p:spPr>
          <a:xfrm>
            <a:off x="304800" y="4916269"/>
            <a:ext cx="8686800" cy="646331"/>
          </a:xfrm>
          <a:prstGeom prst="rect">
            <a:avLst/>
          </a:prstGeom>
          <a:noFill/>
        </p:spPr>
        <p:txBody>
          <a:bodyPr wrap="square" rtlCol="0">
            <a:spAutoFit/>
          </a:bodyPr>
          <a:lstStyle/>
          <a:p>
            <a:pPr marL="285750" indent="-285750">
              <a:buFont typeface="Arial" panose="020B0604020202020204" pitchFamily="34" charset="0"/>
              <a:buChar char="•"/>
            </a:pPr>
            <a:r>
              <a:rPr lang="en-US"/>
              <a:t>DITA authoring in academic Oxygen Editor license (starting at $72). </a:t>
            </a:r>
          </a:p>
          <a:p>
            <a:endParaRPr lang="en-US"/>
          </a:p>
        </p:txBody>
      </p:sp>
    </p:spTree>
    <p:extLst>
      <p:ext uri="{BB962C8B-B14F-4D97-AF65-F5344CB8AC3E}">
        <p14:creationId xmlns:p14="http://schemas.microsoft.com/office/powerpoint/2010/main" val="4242209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E8BEF-CECB-B031-D76F-EFC7187E81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9B47B-23CB-7748-680E-A3DE738C8FC7}"/>
              </a:ext>
            </a:extLst>
          </p:cNvPr>
          <p:cNvSpPr>
            <a:spLocks noGrp="1"/>
          </p:cNvSpPr>
          <p:nvPr>
            <p:ph type="title"/>
          </p:nvPr>
        </p:nvSpPr>
        <p:spPr>
          <a:xfrm>
            <a:off x="304800" y="427038"/>
            <a:ext cx="7467600" cy="639762"/>
          </a:xfrm>
        </p:spPr>
        <p:txBody>
          <a:bodyPr/>
          <a:lstStyle/>
          <a:p>
            <a:r>
              <a:rPr lang="en-US"/>
              <a:t>Text editor + DITA-OT</a:t>
            </a:r>
          </a:p>
        </p:txBody>
      </p:sp>
      <p:pic>
        <p:nvPicPr>
          <p:cNvPr id="8" name="Picture 7">
            <a:extLst>
              <a:ext uri="{FF2B5EF4-FFF2-40B4-BE49-F238E27FC236}">
                <a16:creationId xmlns:a16="http://schemas.microsoft.com/office/drawing/2014/main" id="{789B2175-34CB-177E-FFBC-B6395AF0A10B}"/>
              </a:ext>
            </a:extLst>
          </p:cNvPr>
          <p:cNvPicPr>
            <a:picLocks noChangeAspect="1"/>
          </p:cNvPicPr>
          <p:nvPr/>
        </p:nvPicPr>
        <p:blipFill>
          <a:blip r:embed="rId3"/>
          <a:stretch>
            <a:fillRect/>
          </a:stretch>
        </p:blipFill>
        <p:spPr>
          <a:xfrm>
            <a:off x="304800" y="1078523"/>
            <a:ext cx="5123809" cy="3371429"/>
          </a:xfrm>
          <a:prstGeom prst="rect">
            <a:avLst/>
          </a:prstGeom>
        </p:spPr>
      </p:pic>
      <p:sp>
        <p:nvSpPr>
          <p:cNvPr id="9" name="Rectangle 8">
            <a:extLst>
              <a:ext uri="{FF2B5EF4-FFF2-40B4-BE49-F238E27FC236}">
                <a16:creationId xmlns:a16="http://schemas.microsoft.com/office/drawing/2014/main" id="{3C2EC1E0-CC9D-DA44-2583-6AA25AE34FF6}"/>
              </a:ext>
            </a:extLst>
          </p:cNvPr>
          <p:cNvSpPr/>
          <p:nvPr/>
        </p:nvSpPr>
        <p:spPr>
          <a:xfrm>
            <a:off x="2057400" y="4659923"/>
            <a:ext cx="5943600" cy="120747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DC2B2C5-8F69-D051-DE2F-1FFD4D11F48F}"/>
              </a:ext>
            </a:extLst>
          </p:cNvPr>
          <p:cNvSpPr txBox="1"/>
          <p:nvPr/>
        </p:nvSpPr>
        <p:spPr>
          <a:xfrm>
            <a:off x="2057400" y="4913293"/>
            <a:ext cx="6019800" cy="954107"/>
          </a:xfrm>
          <a:prstGeom prst="rect">
            <a:avLst/>
          </a:prstGeom>
          <a:noFill/>
        </p:spPr>
        <p:txBody>
          <a:bodyPr wrap="square">
            <a:spAutoFit/>
          </a:bodyPr>
          <a:lstStyle/>
          <a:p>
            <a:r>
              <a:rPr lang="en-US" sz="1400" dirty="0">
                <a:latin typeface="Courier New" panose="02070309020205020404" pitchFamily="49" charset="0"/>
                <a:cs typeface="Courier New" panose="02070309020205020404" pitchFamily="49" charset="0"/>
              </a:rPr>
              <a:t>C:\&gt;</a:t>
            </a:r>
            <a:r>
              <a:rPr lang="en-US" sz="1400" b="1" dirty="0">
                <a:latin typeface="Courier New" panose="02070309020205020404" pitchFamily="49" charset="0"/>
                <a:cs typeface="Courier New" panose="02070309020205020404" pitchFamily="49" charset="0"/>
              </a:rPr>
              <a:t>..\dita-ot-4.4\bin\dita</a:t>
            </a:r>
            <a:r>
              <a:rPr lang="en-US" sz="1400" dirty="0">
                <a:latin typeface="Courier New" panose="02070309020205020404" pitchFamily="49" charset="0"/>
                <a:cs typeface="Courier New" panose="02070309020205020404" pitchFamily="49" charset="0"/>
              </a:rPr>
              <a:t> \</a:t>
            </a:r>
            <a:br>
              <a:rPr lang="en-US" sz="1400"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i</a:t>
            </a:r>
            <a:r>
              <a:rPr lang="en-US" sz="1400" b="1" dirty="0">
                <a:latin typeface="Courier New" panose="02070309020205020404" pitchFamily="49" charset="0"/>
                <a:cs typeface="Courier New" panose="02070309020205020404" pitchFamily="49" charset="0"/>
              </a:rPr>
              <a:t> "C:\roman_roads_dita\rootmap_roman-roads.ditamap"</a:t>
            </a:r>
            <a:r>
              <a:rPr lang="en-US" sz="1400"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-f pdf</a:t>
            </a:r>
            <a:r>
              <a:rPr lang="en-US" sz="1400"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-o intro-roman-roads</a:t>
            </a:r>
          </a:p>
        </p:txBody>
      </p:sp>
      <p:sp>
        <p:nvSpPr>
          <p:cNvPr id="12" name="TextBox 11">
            <a:extLst>
              <a:ext uri="{FF2B5EF4-FFF2-40B4-BE49-F238E27FC236}">
                <a16:creationId xmlns:a16="http://schemas.microsoft.com/office/drawing/2014/main" id="{2A347CC4-238F-F030-C874-D79118857E1F}"/>
              </a:ext>
            </a:extLst>
          </p:cNvPr>
          <p:cNvSpPr txBox="1"/>
          <p:nvPr/>
        </p:nvSpPr>
        <p:spPr>
          <a:xfrm>
            <a:off x="2033954" y="4648109"/>
            <a:ext cx="2291012" cy="276999"/>
          </a:xfrm>
          <a:prstGeom prst="rect">
            <a:avLst/>
          </a:prstGeom>
          <a:noFill/>
        </p:spPr>
        <p:txBody>
          <a:bodyPr wrap="none" rtlCol="0">
            <a:spAutoFit/>
          </a:bodyPr>
          <a:lstStyle/>
          <a:p>
            <a:r>
              <a:rPr lang="en-US" sz="1200" b="1"/>
              <a:t>Command window/shell</a:t>
            </a:r>
          </a:p>
        </p:txBody>
      </p:sp>
      <p:pic>
        <p:nvPicPr>
          <p:cNvPr id="14" name="Picture 13">
            <a:extLst>
              <a:ext uri="{FF2B5EF4-FFF2-40B4-BE49-F238E27FC236}">
                <a16:creationId xmlns:a16="http://schemas.microsoft.com/office/drawing/2014/main" id="{1101456D-E2C7-7FC8-AE0F-2FB3032C75FC}"/>
              </a:ext>
            </a:extLst>
          </p:cNvPr>
          <p:cNvPicPr>
            <a:picLocks noChangeAspect="1"/>
          </p:cNvPicPr>
          <p:nvPr/>
        </p:nvPicPr>
        <p:blipFill>
          <a:blip r:embed="rId4"/>
          <a:stretch>
            <a:fillRect/>
          </a:stretch>
        </p:blipFill>
        <p:spPr>
          <a:xfrm>
            <a:off x="5562600" y="1774109"/>
            <a:ext cx="3504788" cy="1876169"/>
          </a:xfrm>
          <a:prstGeom prst="rect">
            <a:avLst/>
          </a:prstGeom>
        </p:spPr>
      </p:pic>
      <p:sp>
        <p:nvSpPr>
          <p:cNvPr id="3" name="TextBox 2">
            <a:extLst>
              <a:ext uri="{FF2B5EF4-FFF2-40B4-BE49-F238E27FC236}">
                <a16:creationId xmlns:a16="http://schemas.microsoft.com/office/drawing/2014/main" id="{2A64B5F3-013E-AD3E-787B-AEF062FCCB38}"/>
              </a:ext>
            </a:extLst>
          </p:cNvPr>
          <p:cNvSpPr txBox="1"/>
          <p:nvPr/>
        </p:nvSpPr>
        <p:spPr>
          <a:xfrm>
            <a:off x="2971800" y="6248400"/>
            <a:ext cx="4878964" cy="307777"/>
          </a:xfrm>
          <a:prstGeom prst="rect">
            <a:avLst/>
          </a:prstGeom>
          <a:noFill/>
        </p:spPr>
        <p:txBody>
          <a:bodyPr wrap="none" rtlCol="0">
            <a:spAutoFit/>
          </a:bodyPr>
          <a:lstStyle/>
          <a:p>
            <a:r>
              <a:rPr lang="en-US" sz="1400" b="1" dirty="0"/>
              <a:t>NOTE</a:t>
            </a:r>
            <a:r>
              <a:rPr lang="en-US" sz="1400" dirty="0"/>
              <a:t>: DITA tools run on Windows, Mac, and Linux.</a:t>
            </a:r>
          </a:p>
        </p:txBody>
      </p:sp>
    </p:spTree>
    <p:extLst>
      <p:ext uri="{BB962C8B-B14F-4D97-AF65-F5344CB8AC3E}">
        <p14:creationId xmlns:p14="http://schemas.microsoft.com/office/powerpoint/2010/main" val="2915098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9523F-28AD-18C6-558A-78FA7ABE5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5554EC-3BAD-E3B9-ECC5-38DBB4C918E2}"/>
              </a:ext>
            </a:extLst>
          </p:cNvPr>
          <p:cNvSpPr>
            <a:spLocks noGrp="1"/>
          </p:cNvSpPr>
          <p:nvPr>
            <p:ph type="title"/>
          </p:nvPr>
        </p:nvSpPr>
        <p:spPr>
          <a:xfrm>
            <a:off x="304800" y="427038"/>
            <a:ext cx="7467600" cy="639762"/>
          </a:xfrm>
        </p:spPr>
        <p:txBody>
          <a:bodyPr/>
          <a:lstStyle/>
          <a:p>
            <a:r>
              <a:rPr lang="en-US" err="1"/>
              <a:t>XMLMind</a:t>
            </a:r>
            <a:r>
              <a:rPr lang="en-US"/>
              <a:t> editor + DITA-OT</a:t>
            </a:r>
          </a:p>
        </p:txBody>
      </p:sp>
      <p:pic>
        <p:nvPicPr>
          <p:cNvPr id="14" name="Picture 13">
            <a:extLst>
              <a:ext uri="{FF2B5EF4-FFF2-40B4-BE49-F238E27FC236}">
                <a16:creationId xmlns:a16="http://schemas.microsoft.com/office/drawing/2014/main" id="{F415D8E9-04EA-6DA4-2D78-863BCA269E52}"/>
              </a:ext>
            </a:extLst>
          </p:cNvPr>
          <p:cNvPicPr>
            <a:picLocks noChangeAspect="1"/>
          </p:cNvPicPr>
          <p:nvPr/>
        </p:nvPicPr>
        <p:blipFill>
          <a:blip r:embed="rId3"/>
          <a:stretch>
            <a:fillRect/>
          </a:stretch>
        </p:blipFill>
        <p:spPr>
          <a:xfrm>
            <a:off x="5562600" y="1774109"/>
            <a:ext cx="3504788" cy="1876169"/>
          </a:xfrm>
          <a:prstGeom prst="rect">
            <a:avLst/>
          </a:prstGeom>
        </p:spPr>
      </p:pic>
      <p:pic>
        <p:nvPicPr>
          <p:cNvPr id="4" name="Picture 3">
            <a:extLst>
              <a:ext uri="{FF2B5EF4-FFF2-40B4-BE49-F238E27FC236}">
                <a16:creationId xmlns:a16="http://schemas.microsoft.com/office/drawing/2014/main" id="{F9535A33-BAB3-49FE-1340-FE49E2E21AD5}"/>
              </a:ext>
            </a:extLst>
          </p:cNvPr>
          <p:cNvPicPr>
            <a:picLocks noChangeAspect="1"/>
          </p:cNvPicPr>
          <p:nvPr/>
        </p:nvPicPr>
        <p:blipFill>
          <a:blip r:embed="rId4"/>
          <a:stretch>
            <a:fillRect/>
          </a:stretch>
        </p:blipFill>
        <p:spPr>
          <a:xfrm>
            <a:off x="461046" y="1066800"/>
            <a:ext cx="4876190" cy="4923809"/>
          </a:xfrm>
          <a:prstGeom prst="rect">
            <a:avLst/>
          </a:prstGeom>
        </p:spPr>
      </p:pic>
      <p:sp>
        <p:nvSpPr>
          <p:cNvPr id="3" name="Rectangle 2">
            <a:extLst>
              <a:ext uri="{FF2B5EF4-FFF2-40B4-BE49-F238E27FC236}">
                <a16:creationId xmlns:a16="http://schemas.microsoft.com/office/drawing/2014/main" id="{85823CCF-362A-BDE1-54CE-A61C4CAEE018}"/>
              </a:ext>
            </a:extLst>
          </p:cNvPr>
          <p:cNvSpPr/>
          <p:nvPr/>
        </p:nvSpPr>
        <p:spPr>
          <a:xfrm>
            <a:off x="2971800" y="5193414"/>
            <a:ext cx="5943600" cy="120747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7A21B78-7111-3A06-DC08-F5C55DEF567C}"/>
              </a:ext>
            </a:extLst>
          </p:cNvPr>
          <p:cNvSpPr txBox="1"/>
          <p:nvPr/>
        </p:nvSpPr>
        <p:spPr>
          <a:xfrm>
            <a:off x="2971800" y="5446784"/>
            <a:ext cx="6019800" cy="954107"/>
          </a:xfrm>
          <a:prstGeom prst="rect">
            <a:avLst/>
          </a:prstGeom>
          <a:noFill/>
        </p:spPr>
        <p:txBody>
          <a:bodyPr wrap="square">
            <a:spAutoFit/>
          </a:bodyPr>
          <a:lstStyle/>
          <a:p>
            <a:r>
              <a:rPr lang="en-US" sz="1400" dirty="0">
                <a:latin typeface="Courier New" panose="02070309020205020404" pitchFamily="49" charset="0"/>
                <a:cs typeface="Courier New" panose="02070309020205020404" pitchFamily="49" charset="0"/>
              </a:rPr>
              <a:t>C:\&gt;</a:t>
            </a:r>
            <a:r>
              <a:rPr lang="en-US" sz="1400" b="1" dirty="0">
                <a:latin typeface="Courier New" panose="02070309020205020404" pitchFamily="49" charset="0"/>
                <a:cs typeface="Courier New" panose="02070309020205020404" pitchFamily="49" charset="0"/>
              </a:rPr>
              <a:t>..\dita-ot-4.4\bin\dita</a:t>
            </a:r>
            <a:r>
              <a:rPr lang="en-US" sz="1400" dirty="0">
                <a:latin typeface="Courier New" panose="02070309020205020404" pitchFamily="49" charset="0"/>
                <a:cs typeface="Courier New" panose="02070309020205020404" pitchFamily="49" charset="0"/>
              </a:rPr>
              <a:t> \</a:t>
            </a:r>
            <a:br>
              <a:rPr lang="en-US" sz="1400"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i</a:t>
            </a:r>
            <a:r>
              <a:rPr lang="en-US" sz="1400" b="1" dirty="0">
                <a:latin typeface="Courier New" panose="02070309020205020404" pitchFamily="49" charset="0"/>
                <a:cs typeface="Courier New" panose="02070309020205020404" pitchFamily="49" charset="0"/>
              </a:rPr>
              <a:t> "C:\roman_roads_dita\rootmap_roman-roads.ditamap"</a:t>
            </a:r>
            <a:r>
              <a:rPr lang="en-US" sz="1400"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-f pdf</a:t>
            </a:r>
            <a:r>
              <a:rPr lang="en-US" sz="1400"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-o intro-roman-roads</a:t>
            </a:r>
          </a:p>
        </p:txBody>
      </p:sp>
      <p:sp>
        <p:nvSpPr>
          <p:cNvPr id="6" name="TextBox 5">
            <a:extLst>
              <a:ext uri="{FF2B5EF4-FFF2-40B4-BE49-F238E27FC236}">
                <a16:creationId xmlns:a16="http://schemas.microsoft.com/office/drawing/2014/main" id="{80AF93CD-CC8E-E562-F08B-A5915E5573CE}"/>
              </a:ext>
            </a:extLst>
          </p:cNvPr>
          <p:cNvSpPr txBox="1"/>
          <p:nvPr/>
        </p:nvSpPr>
        <p:spPr>
          <a:xfrm>
            <a:off x="2948354" y="5181600"/>
            <a:ext cx="2291012" cy="276999"/>
          </a:xfrm>
          <a:prstGeom prst="rect">
            <a:avLst/>
          </a:prstGeom>
          <a:noFill/>
        </p:spPr>
        <p:txBody>
          <a:bodyPr wrap="none" rtlCol="0">
            <a:spAutoFit/>
          </a:bodyPr>
          <a:lstStyle/>
          <a:p>
            <a:r>
              <a:rPr lang="en-US" sz="1200" b="1"/>
              <a:t>Command window/shell</a:t>
            </a:r>
          </a:p>
        </p:txBody>
      </p:sp>
    </p:spTree>
    <p:extLst>
      <p:ext uri="{BB962C8B-B14F-4D97-AF65-F5344CB8AC3E}">
        <p14:creationId xmlns:p14="http://schemas.microsoft.com/office/powerpoint/2010/main" val="365532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1194D-5E47-51BB-4CEE-9E24455879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7016D-670C-4F53-BD8C-090EEF58CEA9}"/>
              </a:ext>
            </a:extLst>
          </p:cNvPr>
          <p:cNvSpPr>
            <a:spLocks noGrp="1"/>
          </p:cNvSpPr>
          <p:nvPr>
            <p:ph type="title"/>
          </p:nvPr>
        </p:nvSpPr>
        <p:spPr>
          <a:xfrm>
            <a:off x="304800" y="427038"/>
            <a:ext cx="7467600" cy="639762"/>
          </a:xfrm>
        </p:spPr>
        <p:txBody>
          <a:bodyPr/>
          <a:lstStyle/>
          <a:p>
            <a:r>
              <a:rPr lang="en-US"/>
              <a:t>VS Code + </a:t>
            </a:r>
            <a:r>
              <a:rPr lang="en-US" err="1"/>
              <a:t>DitaCraft</a:t>
            </a:r>
            <a:r>
              <a:rPr lang="en-US"/>
              <a:t> extension + DITA-OT</a:t>
            </a:r>
          </a:p>
        </p:txBody>
      </p:sp>
      <p:pic>
        <p:nvPicPr>
          <p:cNvPr id="8" name="Picture 7">
            <a:extLst>
              <a:ext uri="{FF2B5EF4-FFF2-40B4-BE49-F238E27FC236}">
                <a16:creationId xmlns:a16="http://schemas.microsoft.com/office/drawing/2014/main" id="{720AD459-0185-CFA3-3167-61EA2D31AF13}"/>
              </a:ext>
            </a:extLst>
          </p:cNvPr>
          <p:cNvPicPr>
            <a:picLocks noChangeAspect="1"/>
          </p:cNvPicPr>
          <p:nvPr/>
        </p:nvPicPr>
        <p:blipFill>
          <a:blip r:embed="rId3"/>
          <a:stretch>
            <a:fillRect/>
          </a:stretch>
        </p:blipFill>
        <p:spPr>
          <a:xfrm>
            <a:off x="0" y="1355756"/>
            <a:ext cx="9144000" cy="4146487"/>
          </a:xfrm>
          <a:prstGeom prst="rect">
            <a:avLst/>
          </a:prstGeom>
        </p:spPr>
      </p:pic>
    </p:spTree>
    <p:extLst>
      <p:ext uri="{BB962C8B-B14F-4D97-AF65-F5344CB8AC3E}">
        <p14:creationId xmlns:p14="http://schemas.microsoft.com/office/powerpoint/2010/main" val="2569106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3D7CB-11F8-6887-9A9A-F69A27D6A6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8EF89-4502-C144-7465-0DC4A13A3AFE}"/>
              </a:ext>
            </a:extLst>
          </p:cNvPr>
          <p:cNvSpPr>
            <a:spLocks noGrp="1"/>
          </p:cNvSpPr>
          <p:nvPr>
            <p:ph type="title"/>
          </p:nvPr>
        </p:nvSpPr>
        <p:spPr>
          <a:xfrm>
            <a:off x="304800" y="427038"/>
            <a:ext cx="7467600" cy="639762"/>
          </a:xfrm>
        </p:spPr>
        <p:txBody>
          <a:bodyPr/>
          <a:lstStyle/>
          <a:p>
            <a:r>
              <a:rPr lang="en-US" err="1"/>
              <a:t>Heretto</a:t>
            </a:r>
            <a:r>
              <a:rPr lang="en-US"/>
              <a:t> web CCMS</a:t>
            </a:r>
          </a:p>
        </p:txBody>
      </p:sp>
      <p:pic>
        <p:nvPicPr>
          <p:cNvPr id="8" name="Picture 7">
            <a:extLst>
              <a:ext uri="{FF2B5EF4-FFF2-40B4-BE49-F238E27FC236}">
                <a16:creationId xmlns:a16="http://schemas.microsoft.com/office/drawing/2014/main" id="{BEE7B1FA-2F3E-9894-DC56-8BA61236247B}"/>
              </a:ext>
            </a:extLst>
          </p:cNvPr>
          <p:cNvPicPr>
            <a:picLocks noChangeAspect="1"/>
          </p:cNvPicPr>
          <p:nvPr/>
        </p:nvPicPr>
        <p:blipFill>
          <a:blip r:embed="rId3"/>
          <a:stretch>
            <a:fillRect/>
          </a:stretch>
        </p:blipFill>
        <p:spPr>
          <a:xfrm>
            <a:off x="304800" y="1066800"/>
            <a:ext cx="5104762" cy="2942857"/>
          </a:xfrm>
          <a:prstGeom prst="rect">
            <a:avLst/>
          </a:prstGeom>
        </p:spPr>
      </p:pic>
      <p:pic>
        <p:nvPicPr>
          <p:cNvPr id="12" name="Picture 11">
            <a:extLst>
              <a:ext uri="{FF2B5EF4-FFF2-40B4-BE49-F238E27FC236}">
                <a16:creationId xmlns:a16="http://schemas.microsoft.com/office/drawing/2014/main" id="{7501FD38-CE3C-B85A-AEFB-B4D339E46901}"/>
              </a:ext>
            </a:extLst>
          </p:cNvPr>
          <p:cNvPicPr>
            <a:picLocks noChangeAspect="1"/>
          </p:cNvPicPr>
          <p:nvPr/>
        </p:nvPicPr>
        <p:blipFill>
          <a:blip r:embed="rId4"/>
          <a:stretch>
            <a:fillRect/>
          </a:stretch>
        </p:blipFill>
        <p:spPr>
          <a:xfrm>
            <a:off x="5943600" y="609600"/>
            <a:ext cx="2323809" cy="6028571"/>
          </a:xfrm>
          <a:prstGeom prst="rect">
            <a:avLst/>
          </a:prstGeom>
        </p:spPr>
      </p:pic>
    </p:spTree>
    <p:extLst>
      <p:ext uri="{BB962C8B-B14F-4D97-AF65-F5344CB8AC3E}">
        <p14:creationId xmlns:p14="http://schemas.microsoft.com/office/powerpoint/2010/main" val="3361564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761E3-DAE4-E4EB-5971-9EB6C999D1C1}"/>
              </a:ext>
            </a:extLst>
          </p:cNvPr>
          <p:cNvSpPr>
            <a:spLocks noGrp="1"/>
          </p:cNvSpPr>
          <p:nvPr>
            <p:ph type="title"/>
          </p:nvPr>
        </p:nvSpPr>
        <p:spPr>
          <a:xfrm>
            <a:off x="457200" y="274638"/>
            <a:ext cx="7162800" cy="487362"/>
          </a:xfrm>
        </p:spPr>
        <p:txBody>
          <a:bodyPr/>
          <a:lstStyle/>
          <a:p>
            <a:r>
              <a:rPr lang="en-US"/>
              <a:t>Who is this guy?</a:t>
            </a:r>
          </a:p>
        </p:txBody>
      </p:sp>
      <p:sp>
        <p:nvSpPr>
          <p:cNvPr id="6" name="TextBox 5">
            <a:extLst>
              <a:ext uri="{FF2B5EF4-FFF2-40B4-BE49-F238E27FC236}">
                <a16:creationId xmlns:a16="http://schemas.microsoft.com/office/drawing/2014/main" id="{61F8804D-D3DF-713D-D7C8-4038675A2F89}"/>
              </a:ext>
            </a:extLst>
          </p:cNvPr>
          <p:cNvSpPr txBox="1"/>
          <p:nvPr/>
        </p:nvSpPr>
        <p:spPr>
          <a:xfrm>
            <a:off x="182332" y="1070544"/>
            <a:ext cx="1181734" cy="307777"/>
          </a:xfrm>
          <a:prstGeom prst="rect">
            <a:avLst/>
          </a:prstGeom>
          <a:noFill/>
        </p:spPr>
        <p:txBody>
          <a:bodyPr wrap="none" rtlCol="0">
            <a:spAutoFit/>
          </a:bodyPr>
          <a:lstStyle/>
          <a:p>
            <a:r>
              <a:rPr lang="en-US" sz="1400" b="1"/>
              <a:t>Education</a:t>
            </a:r>
          </a:p>
        </p:txBody>
      </p:sp>
      <p:sp>
        <p:nvSpPr>
          <p:cNvPr id="7" name="TextBox 6">
            <a:extLst>
              <a:ext uri="{FF2B5EF4-FFF2-40B4-BE49-F238E27FC236}">
                <a16:creationId xmlns:a16="http://schemas.microsoft.com/office/drawing/2014/main" id="{3C5CA29A-6632-6A6F-1D19-014F79BB66E1}"/>
              </a:ext>
            </a:extLst>
          </p:cNvPr>
          <p:cNvSpPr txBox="1"/>
          <p:nvPr/>
        </p:nvSpPr>
        <p:spPr>
          <a:xfrm>
            <a:off x="193483" y="1345717"/>
            <a:ext cx="3142207" cy="738664"/>
          </a:xfrm>
          <a:prstGeom prst="rect">
            <a:avLst/>
          </a:prstGeom>
          <a:noFill/>
        </p:spPr>
        <p:txBody>
          <a:bodyPr wrap="none" rtlCol="0">
            <a:spAutoFit/>
          </a:bodyPr>
          <a:lstStyle/>
          <a:p>
            <a:r>
              <a:rPr lang="en-US" sz="1400"/>
              <a:t>- B.A. English (Merrimack)</a:t>
            </a:r>
            <a:br>
              <a:rPr lang="en-US" sz="1400"/>
            </a:br>
            <a:r>
              <a:rPr lang="en-US" sz="1400"/>
              <a:t>- M.A. Linguistics (Northeastern)</a:t>
            </a:r>
          </a:p>
          <a:p>
            <a:r>
              <a:rPr lang="en-US" sz="1400"/>
              <a:t>- Ph.D. English (Harvard)</a:t>
            </a:r>
          </a:p>
        </p:txBody>
      </p:sp>
      <p:sp>
        <p:nvSpPr>
          <p:cNvPr id="8" name="TextBox 7">
            <a:extLst>
              <a:ext uri="{FF2B5EF4-FFF2-40B4-BE49-F238E27FC236}">
                <a16:creationId xmlns:a16="http://schemas.microsoft.com/office/drawing/2014/main" id="{1A293D47-26BC-F7D5-737F-756413697650}"/>
              </a:ext>
            </a:extLst>
          </p:cNvPr>
          <p:cNvSpPr txBox="1"/>
          <p:nvPr/>
        </p:nvSpPr>
        <p:spPr>
          <a:xfrm>
            <a:off x="162674" y="2289668"/>
            <a:ext cx="2675732" cy="307777"/>
          </a:xfrm>
          <a:prstGeom prst="rect">
            <a:avLst/>
          </a:prstGeom>
          <a:noFill/>
        </p:spPr>
        <p:txBody>
          <a:bodyPr wrap="none" rtlCol="0">
            <a:spAutoFit/>
          </a:bodyPr>
          <a:lstStyle/>
          <a:p>
            <a:r>
              <a:rPr lang="en-US" sz="1400" b="1"/>
              <a:t>Software documentation</a:t>
            </a:r>
          </a:p>
        </p:txBody>
      </p:sp>
      <p:sp>
        <p:nvSpPr>
          <p:cNvPr id="9" name="TextBox 8">
            <a:extLst>
              <a:ext uri="{FF2B5EF4-FFF2-40B4-BE49-F238E27FC236}">
                <a16:creationId xmlns:a16="http://schemas.microsoft.com/office/drawing/2014/main" id="{6772A9EA-7E72-9EEA-F2B3-FCEC3CE8FC82}"/>
              </a:ext>
            </a:extLst>
          </p:cNvPr>
          <p:cNvSpPr txBox="1"/>
          <p:nvPr/>
        </p:nvSpPr>
        <p:spPr>
          <a:xfrm>
            <a:off x="173825" y="2575994"/>
            <a:ext cx="3496919" cy="1169551"/>
          </a:xfrm>
          <a:prstGeom prst="rect">
            <a:avLst/>
          </a:prstGeom>
          <a:noFill/>
        </p:spPr>
        <p:txBody>
          <a:bodyPr wrap="none" rtlCol="0">
            <a:spAutoFit/>
          </a:bodyPr>
          <a:lstStyle/>
          <a:p>
            <a:r>
              <a:rPr lang="en-US" sz="1400"/>
              <a:t>- Lotus Development (1987-97)</a:t>
            </a:r>
            <a:br>
              <a:rPr lang="en-US" sz="1400"/>
            </a:br>
            <a:r>
              <a:rPr lang="en-US" sz="1400"/>
              <a:t>- Parametric Technologies (1997-99)</a:t>
            </a:r>
            <a:br>
              <a:rPr lang="en-US" sz="1400"/>
            </a:br>
            <a:r>
              <a:rPr lang="en-US" sz="1400"/>
              <a:t>- Akamai Technologies (2012-23)</a:t>
            </a:r>
            <a:br>
              <a:rPr lang="en-US" sz="1400"/>
            </a:br>
            <a:r>
              <a:rPr lang="en-US" sz="1400"/>
              <a:t>- </a:t>
            </a:r>
            <a:r>
              <a:rPr lang="en-US" sz="1400" err="1"/>
              <a:t>Mathworks</a:t>
            </a:r>
            <a:r>
              <a:rPr lang="en-US" sz="1400"/>
              <a:t> (2013-14)</a:t>
            </a:r>
            <a:br>
              <a:rPr lang="en-US" sz="1400"/>
            </a:br>
            <a:r>
              <a:rPr lang="en-US" sz="1400"/>
              <a:t>- HPE (2017)</a:t>
            </a:r>
          </a:p>
        </p:txBody>
      </p:sp>
      <p:sp>
        <p:nvSpPr>
          <p:cNvPr id="10" name="TextBox 9">
            <a:extLst>
              <a:ext uri="{FF2B5EF4-FFF2-40B4-BE49-F238E27FC236}">
                <a16:creationId xmlns:a16="http://schemas.microsoft.com/office/drawing/2014/main" id="{E0193EAA-B056-F83F-18FA-78013578ADC8}"/>
              </a:ext>
            </a:extLst>
          </p:cNvPr>
          <p:cNvSpPr txBox="1"/>
          <p:nvPr/>
        </p:nvSpPr>
        <p:spPr>
          <a:xfrm>
            <a:off x="156116" y="4126307"/>
            <a:ext cx="2752677" cy="307777"/>
          </a:xfrm>
          <a:prstGeom prst="rect">
            <a:avLst/>
          </a:prstGeom>
          <a:noFill/>
        </p:spPr>
        <p:txBody>
          <a:bodyPr wrap="none" rtlCol="0">
            <a:spAutoFit/>
          </a:bodyPr>
          <a:lstStyle/>
          <a:p>
            <a:r>
              <a:rPr lang="en-US" sz="1400" b="1"/>
              <a:t>Hardware documentation</a:t>
            </a:r>
          </a:p>
        </p:txBody>
      </p:sp>
      <p:sp>
        <p:nvSpPr>
          <p:cNvPr id="11" name="TextBox 10">
            <a:extLst>
              <a:ext uri="{FF2B5EF4-FFF2-40B4-BE49-F238E27FC236}">
                <a16:creationId xmlns:a16="http://schemas.microsoft.com/office/drawing/2014/main" id="{CDE094BF-92FF-D766-EDDE-B3EDFA3C8827}"/>
              </a:ext>
            </a:extLst>
          </p:cNvPr>
          <p:cNvSpPr txBox="1"/>
          <p:nvPr/>
        </p:nvSpPr>
        <p:spPr>
          <a:xfrm>
            <a:off x="178418" y="4401481"/>
            <a:ext cx="3177473" cy="738664"/>
          </a:xfrm>
          <a:prstGeom prst="rect">
            <a:avLst/>
          </a:prstGeom>
          <a:noFill/>
        </p:spPr>
        <p:txBody>
          <a:bodyPr wrap="none" rtlCol="0">
            <a:spAutoFit/>
          </a:bodyPr>
          <a:lstStyle/>
          <a:p>
            <a:r>
              <a:rPr lang="en-US" sz="1400"/>
              <a:t>- Sun Microsystems (1999-2008)</a:t>
            </a:r>
            <a:br>
              <a:rPr lang="en-US" sz="1400"/>
            </a:br>
            <a:r>
              <a:rPr lang="en-US" sz="1400"/>
              <a:t>- </a:t>
            </a:r>
            <a:r>
              <a:rPr lang="en-US" sz="1400" err="1"/>
              <a:t>Verivue</a:t>
            </a:r>
            <a:r>
              <a:rPr lang="en-US" sz="1400"/>
              <a:t> (2008-2012)</a:t>
            </a:r>
            <a:br>
              <a:rPr lang="en-US" sz="1400"/>
            </a:br>
            <a:r>
              <a:rPr lang="en-US" sz="1400"/>
              <a:t>- SimpliVity (2015-17)</a:t>
            </a:r>
          </a:p>
        </p:txBody>
      </p:sp>
      <p:sp>
        <p:nvSpPr>
          <p:cNvPr id="12" name="TextBox 11">
            <a:extLst>
              <a:ext uri="{FF2B5EF4-FFF2-40B4-BE49-F238E27FC236}">
                <a16:creationId xmlns:a16="http://schemas.microsoft.com/office/drawing/2014/main" id="{3CD00BB4-EA5A-91AB-24FF-F64227D54FDB}"/>
              </a:ext>
            </a:extLst>
          </p:cNvPr>
          <p:cNvSpPr txBox="1"/>
          <p:nvPr/>
        </p:nvSpPr>
        <p:spPr>
          <a:xfrm>
            <a:off x="4350829" y="1063984"/>
            <a:ext cx="1617751" cy="307777"/>
          </a:xfrm>
          <a:prstGeom prst="rect">
            <a:avLst/>
          </a:prstGeom>
          <a:noFill/>
        </p:spPr>
        <p:txBody>
          <a:bodyPr wrap="none" rtlCol="0">
            <a:spAutoFit/>
          </a:bodyPr>
          <a:lstStyle/>
          <a:p>
            <a:r>
              <a:rPr lang="en-US" sz="1400" b="1"/>
              <a:t>Industry roles</a:t>
            </a:r>
          </a:p>
        </p:txBody>
      </p:sp>
      <p:sp>
        <p:nvSpPr>
          <p:cNvPr id="13" name="TextBox 12">
            <a:extLst>
              <a:ext uri="{FF2B5EF4-FFF2-40B4-BE49-F238E27FC236}">
                <a16:creationId xmlns:a16="http://schemas.microsoft.com/office/drawing/2014/main" id="{1D93A60C-C2A1-ECDE-049E-AA7C0A87DDB2}"/>
              </a:ext>
            </a:extLst>
          </p:cNvPr>
          <p:cNvSpPr txBox="1"/>
          <p:nvPr/>
        </p:nvSpPr>
        <p:spPr>
          <a:xfrm>
            <a:off x="4350828" y="1417214"/>
            <a:ext cx="3622274" cy="1169551"/>
          </a:xfrm>
          <a:prstGeom prst="rect">
            <a:avLst/>
          </a:prstGeom>
          <a:noFill/>
        </p:spPr>
        <p:txBody>
          <a:bodyPr wrap="none" rtlCol="0">
            <a:spAutoFit/>
          </a:bodyPr>
          <a:lstStyle/>
          <a:p>
            <a:r>
              <a:rPr lang="en-US" sz="1400"/>
              <a:t>- Individual contributor (IC): </a:t>
            </a:r>
            <a:br>
              <a:rPr lang="en-US" sz="1400"/>
            </a:br>
            <a:r>
              <a:rPr lang="en-US" sz="1400"/>
              <a:t>  &gt; TW, Information Architect, </a:t>
            </a:r>
            <a:br>
              <a:rPr lang="en-US" sz="1400"/>
            </a:br>
            <a:r>
              <a:rPr lang="en-US" sz="1400"/>
              <a:t>     Consulting Engineer</a:t>
            </a:r>
            <a:br>
              <a:rPr lang="en-US" sz="1400"/>
            </a:br>
            <a:r>
              <a:rPr lang="en-US" sz="1400"/>
              <a:t>- Manager: </a:t>
            </a:r>
            <a:br>
              <a:rPr lang="en-US" sz="1400"/>
            </a:br>
            <a:r>
              <a:rPr lang="en-US" sz="1400"/>
              <a:t>  &gt; TW manager, Director, Sr. Director</a:t>
            </a:r>
          </a:p>
        </p:txBody>
      </p:sp>
      <p:sp>
        <p:nvSpPr>
          <p:cNvPr id="14" name="TextBox 13">
            <a:extLst>
              <a:ext uri="{FF2B5EF4-FFF2-40B4-BE49-F238E27FC236}">
                <a16:creationId xmlns:a16="http://schemas.microsoft.com/office/drawing/2014/main" id="{A405B11E-209A-2843-2E85-1268148D9A71}"/>
              </a:ext>
            </a:extLst>
          </p:cNvPr>
          <p:cNvSpPr txBox="1"/>
          <p:nvPr/>
        </p:nvSpPr>
        <p:spPr>
          <a:xfrm>
            <a:off x="152400" y="5181600"/>
            <a:ext cx="2329484" cy="307777"/>
          </a:xfrm>
          <a:prstGeom prst="rect">
            <a:avLst/>
          </a:prstGeom>
          <a:noFill/>
        </p:spPr>
        <p:txBody>
          <a:bodyPr wrap="none" rtlCol="0">
            <a:spAutoFit/>
          </a:bodyPr>
          <a:lstStyle/>
          <a:p>
            <a:r>
              <a:rPr lang="en-US" sz="1400" b="1"/>
              <a:t>Cloud documentation</a:t>
            </a:r>
          </a:p>
        </p:txBody>
      </p:sp>
      <p:sp>
        <p:nvSpPr>
          <p:cNvPr id="15" name="TextBox 14">
            <a:extLst>
              <a:ext uri="{FF2B5EF4-FFF2-40B4-BE49-F238E27FC236}">
                <a16:creationId xmlns:a16="http://schemas.microsoft.com/office/drawing/2014/main" id="{90B1705F-143B-A9B1-957B-C0CDD1320FA8}"/>
              </a:ext>
            </a:extLst>
          </p:cNvPr>
          <p:cNvSpPr txBox="1"/>
          <p:nvPr/>
        </p:nvSpPr>
        <p:spPr>
          <a:xfrm>
            <a:off x="174702" y="5456774"/>
            <a:ext cx="2558586" cy="523220"/>
          </a:xfrm>
          <a:prstGeom prst="rect">
            <a:avLst/>
          </a:prstGeom>
          <a:noFill/>
        </p:spPr>
        <p:txBody>
          <a:bodyPr wrap="none" rtlCol="0">
            <a:spAutoFit/>
          </a:bodyPr>
          <a:lstStyle/>
          <a:p>
            <a:r>
              <a:rPr lang="en-US" sz="1400"/>
              <a:t>- Oracle (2017-2022)</a:t>
            </a:r>
            <a:br>
              <a:rPr lang="en-US" sz="1400"/>
            </a:br>
            <a:r>
              <a:rPr lang="en-US" sz="1400"/>
              <a:t>- Google LLC (2022-2025)</a:t>
            </a:r>
          </a:p>
        </p:txBody>
      </p:sp>
      <p:sp>
        <p:nvSpPr>
          <p:cNvPr id="16" name="TextBox 15">
            <a:extLst>
              <a:ext uri="{FF2B5EF4-FFF2-40B4-BE49-F238E27FC236}">
                <a16:creationId xmlns:a16="http://schemas.microsoft.com/office/drawing/2014/main" id="{B22051CE-1AAA-0EE5-FCD7-B0A158F2D8C9}"/>
              </a:ext>
            </a:extLst>
          </p:cNvPr>
          <p:cNvSpPr txBox="1"/>
          <p:nvPr/>
        </p:nvSpPr>
        <p:spPr>
          <a:xfrm>
            <a:off x="4347115" y="2971800"/>
            <a:ext cx="1093569" cy="307777"/>
          </a:xfrm>
          <a:prstGeom prst="rect">
            <a:avLst/>
          </a:prstGeom>
          <a:noFill/>
        </p:spPr>
        <p:txBody>
          <a:bodyPr wrap="none" rtlCol="0">
            <a:spAutoFit/>
          </a:bodyPr>
          <a:lstStyle/>
          <a:p>
            <a:r>
              <a:rPr lang="en-US" sz="1400" b="1"/>
              <a:t>Teaching</a:t>
            </a:r>
          </a:p>
        </p:txBody>
      </p:sp>
      <p:sp>
        <p:nvSpPr>
          <p:cNvPr id="17" name="TextBox 16">
            <a:extLst>
              <a:ext uri="{FF2B5EF4-FFF2-40B4-BE49-F238E27FC236}">
                <a16:creationId xmlns:a16="http://schemas.microsoft.com/office/drawing/2014/main" id="{FC40E754-AC93-EF6B-8B14-7AA7933B0E5A}"/>
              </a:ext>
            </a:extLst>
          </p:cNvPr>
          <p:cNvSpPr txBox="1"/>
          <p:nvPr/>
        </p:nvSpPr>
        <p:spPr>
          <a:xfrm>
            <a:off x="4347114" y="3192927"/>
            <a:ext cx="3649525" cy="738664"/>
          </a:xfrm>
          <a:prstGeom prst="rect">
            <a:avLst/>
          </a:prstGeom>
          <a:noFill/>
        </p:spPr>
        <p:txBody>
          <a:bodyPr wrap="none" rtlCol="0">
            <a:spAutoFit/>
          </a:bodyPr>
          <a:lstStyle/>
          <a:p>
            <a:r>
              <a:rPr lang="en-US" sz="1400"/>
              <a:t>- Northeastern University (TA)</a:t>
            </a:r>
            <a:br>
              <a:rPr lang="en-US" sz="1400"/>
            </a:br>
            <a:r>
              <a:rPr lang="en-US" sz="1400"/>
              <a:t>- Harvard University (Teaching Fellow)</a:t>
            </a:r>
            <a:br>
              <a:rPr lang="en-US" sz="1400"/>
            </a:br>
            <a:r>
              <a:rPr lang="en-US" sz="1400"/>
              <a:t>- Bentley University (Asst. Professor)</a:t>
            </a:r>
          </a:p>
        </p:txBody>
      </p:sp>
      <p:sp>
        <p:nvSpPr>
          <p:cNvPr id="18" name="TextBox 17">
            <a:extLst>
              <a:ext uri="{FF2B5EF4-FFF2-40B4-BE49-F238E27FC236}">
                <a16:creationId xmlns:a16="http://schemas.microsoft.com/office/drawing/2014/main" id="{05955DD9-A0B6-0004-BECE-FB374C2458E2}"/>
              </a:ext>
            </a:extLst>
          </p:cNvPr>
          <p:cNvSpPr txBox="1"/>
          <p:nvPr/>
        </p:nvSpPr>
        <p:spPr>
          <a:xfrm>
            <a:off x="4343401" y="4403296"/>
            <a:ext cx="1290738" cy="307777"/>
          </a:xfrm>
          <a:prstGeom prst="rect">
            <a:avLst/>
          </a:prstGeom>
          <a:noFill/>
        </p:spPr>
        <p:txBody>
          <a:bodyPr wrap="none" rtlCol="0">
            <a:spAutoFit/>
          </a:bodyPr>
          <a:lstStyle/>
          <a:p>
            <a:r>
              <a:rPr lang="en-US" sz="1400" b="1"/>
              <a:t>Avocations</a:t>
            </a:r>
          </a:p>
        </p:txBody>
      </p:sp>
      <p:sp>
        <p:nvSpPr>
          <p:cNvPr id="19" name="TextBox 18">
            <a:extLst>
              <a:ext uri="{FF2B5EF4-FFF2-40B4-BE49-F238E27FC236}">
                <a16:creationId xmlns:a16="http://schemas.microsoft.com/office/drawing/2014/main" id="{B43393D0-CEDD-4CA3-139F-C2927EFC399F}"/>
              </a:ext>
            </a:extLst>
          </p:cNvPr>
          <p:cNvSpPr txBox="1"/>
          <p:nvPr/>
        </p:nvSpPr>
        <p:spPr>
          <a:xfrm>
            <a:off x="4343400" y="4719455"/>
            <a:ext cx="3646447" cy="1169551"/>
          </a:xfrm>
          <a:prstGeom prst="rect">
            <a:avLst/>
          </a:prstGeom>
          <a:noFill/>
        </p:spPr>
        <p:txBody>
          <a:bodyPr wrap="none" rtlCol="0">
            <a:spAutoFit/>
          </a:bodyPr>
          <a:lstStyle/>
          <a:p>
            <a:r>
              <a:rPr lang="en-US" sz="1400"/>
              <a:t>- </a:t>
            </a:r>
            <a:r>
              <a:rPr lang="en-US" sz="1400">
                <a:hlinkClick r:id="rId3"/>
              </a:rPr>
              <a:t>OASIS DITA</a:t>
            </a:r>
            <a:r>
              <a:rPr lang="en-US" sz="1400"/>
              <a:t>          - </a:t>
            </a:r>
            <a:r>
              <a:rPr lang="en-US" sz="1400">
                <a:hlinkClick r:id="rId4"/>
              </a:rPr>
              <a:t>ACM SIGDOC</a:t>
            </a:r>
            <a:br>
              <a:rPr lang="en-US" sz="1400"/>
            </a:br>
            <a:r>
              <a:rPr lang="en-US" sz="1400"/>
              <a:t>- </a:t>
            </a:r>
            <a:r>
              <a:rPr lang="en-US" sz="1400">
                <a:hlinkClick r:id="rId5"/>
              </a:rPr>
              <a:t>IEEE Transactions</a:t>
            </a:r>
            <a:r>
              <a:rPr lang="en-US" sz="1400"/>
              <a:t>  - </a:t>
            </a:r>
            <a:r>
              <a:rPr lang="en-US" sz="1400">
                <a:hlinkClick r:id="rId6" action="ppaction://hlinkfile"/>
              </a:rPr>
              <a:t>Boston DITA UG</a:t>
            </a:r>
            <a:br>
              <a:rPr lang="en-US" sz="1400"/>
            </a:br>
            <a:r>
              <a:rPr lang="en-US" sz="1400"/>
              <a:t>- </a:t>
            </a:r>
            <a:r>
              <a:rPr lang="en-US" sz="1400">
                <a:hlinkClick r:id="rId7"/>
              </a:rPr>
              <a:t>Crimson Courage</a:t>
            </a:r>
            <a:r>
              <a:rPr lang="en-US" sz="1400"/>
              <a:t>   - </a:t>
            </a:r>
            <a:r>
              <a:rPr lang="en-US" sz="1400">
                <a:hlinkClick r:id="rId8"/>
              </a:rPr>
              <a:t>ARC of MA</a:t>
            </a:r>
            <a:br>
              <a:rPr lang="en-US" sz="1400"/>
            </a:br>
            <a:r>
              <a:rPr lang="en-US" sz="1400"/>
              <a:t>- </a:t>
            </a:r>
            <a:r>
              <a:rPr lang="en-US" sz="1400">
                <a:hlinkClick r:id="rId9"/>
              </a:rPr>
              <a:t>SensusFidelium.org</a:t>
            </a:r>
            <a:br>
              <a:rPr lang="en-US" sz="1400"/>
            </a:br>
            <a:r>
              <a:rPr lang="en-US" sz="1400"/>
              <a:t>- </a:t>
            </a:r>
            <a:r>
              <a:rPr lang="en-US" sz="1400">
                <a:hlinkClick r:id="rId10"/>
              </a:rPr>
              <a:t>ModularWriting.com</a:t>
            </a:r>
            <a:r>
              <a:rPr lang="en-US" sz="1400"/>
              <a:t>  </a:t>
            </a:r>
          </a:p>
        </p:txBody>
      </p:sp>
    </p:spTree>
    <p:extLst>
      <p:ext uri="{BB962C8B-B14F-4D97-AF65-F5344CB8AC3E}">
        <p14:creationId xmlns:p14="http://schemas.microsoft.com/office/powerpoint/2010/main" val="3282092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31532-264A-AC32-A946-708FF79DDD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3C5EB-3682-D45A-4758-8F226ED5F25D}"/>
              </a:ext>
            </a:extLst>
          </p:cNvPr>
          <p:cNvSpPr>
            <a:spLocks noGrp="1"/>
          </p:cNvSpPr>
          <p:nvPr>
            <p:ph type="title"/>
          </p:nvPr>
        </p:nvSpPr>
        <p:spPr>
          <a:xfrm>
            <a:off x="304800" y="427038"/>
            <a:ext cx="7467600" cy="639762"/>
          </a:xfrm>
        </p:spPr>
        <p:txBody>
          <a:bodyPr/>
          <a:lstStyle/>
          <a:p>
            <a:r>
              <a:rPr lang="en-US" err="1"/>
              <a:t>Heretto</a:t>
            </a:r>
            <a:r>
              <a:rPr lang="en-US"/>
              <a:t> web CCMS</a:t>
            </a:r>
          </a:p>
        </p:txBody>
      </p:sp>
      <p:pic>
        <p:nvPicPr>
          <p:cNvPr id="4" name="Picture 3">
            <a:extLst>
              <a:ext uri="{FF2B5EF4-FFF2-40B4-BE49-F238E27FC236}">
                <a16:creationId xmlns:a16="http://schemas.microsoft.com/office/drawing/2014/main" id="{A3199EEF-2B50-590D-CC70-F3FE33435F2B}"/>
              </a:ext>
            </a:extLst>
          </p:cNvPr>
          <p:cNvPicPr>
            <a:picLocks noChangeAspect="1"/>
          </p:cNvPicPr>
          <p:nvPr/>
        </p:nvPicPr>
        <p:blipFill>
          <a:blip r:embed="rId3"/>
          <a:stretch>
            <a:fillRect/>
          </a:stretch>
        </p:blipFill>
        <p:spPr>
          <a:xfrm>
            <a:off x="462476" y="1205190"/>
            <a:ext cx="8219048" cy="4447619"/>
          </a:xfrm>
          <a:prstGeom prst="rect">
            <a:avLst/>
          </a:prstGeom>
        </p:spPr>
      </p:pic>
      <p:pic>
        <p:nvPicPr>
          <p:cNvPr id="5" name="Picture 4">
            <a:extLst>
              <a:ext uri="{FF2B5EF4-FFF2-40B4-BE49-F238E27FC236}">
                <a16:creationId xmlns:a16="http://schemas.microsoft.com/office/drawing/2014/main" id="{934BC0C2-BFDD-613F-2966-9A9AA66FDC8C}"/>
              </a:ext>
            </a:extLst>
          </p:cNvPr>
          <p:cNvPicPr>
            <a:picLocks noChangeAspect="1"/>
          </p:cNvPicPr>
          <p:nvPr/>
        </p:nvPicPr>
        <p:blipFill>
          <a:blip r:embed="rId4"/>
          <a:stretch>
            <a:fillRect/>
          </a:stretch>
        </p:blipFill>
        <p:spPr>
          <a:xfrm>
            <a:off x="443428" y="1186143"/>
            <a:ext cx="8257143" cy="4485714"/>
          </a:xfrm>
          <a:prstGeom prst="rect">
            <a:avLst/>
          </a:prstGeom>
        </p:spPr>
      </p:pic>
    </p:spTree>
    <p:extLst>
      <p:ext uri="{BB962C8B-B14F-4D97-AF65-F5344CB8AC3E}">
        <p14:creationId xmlns:p14="http://schemas.microsoft.com/office/powerpoint/2010/main" val="1513138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229C7-21A2-9AAA-2A2C-342AEEACE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F6451-2154-A1B8-8385-99428FC29DD2}"/>
              </a:ext>
            </a:extLst>
          </p:cNvPr>
          <p:cNvSpPr>
            <a:spLocks noGrp="1"/>
          </p:cNvSpPr>
          <p:nvPr>
            <p:ph type="title"/>
          </p:nvPr>
        </p:nvSpPr>
        <p:spPr>
          <a:xfrm>
            <a:off x="304800" y="427038"/>
            <a:ext cx="7467600" cy="639762"/>
          </a:xfrm>
        </p:spPr>
        <p:txBody>
          <a:bodyPr/>
          <a:lstStyle/>
          <a:p>
            <a:r>
              <a:rPr lang="en-US" err="1"/>
              <a:t>Heretto</a:t>
            </a:r>
            <a:r>
              <a:rPr lang="en-US"/>
              <a:t> web CCMS</a:t>
            </a:r>
          </a:p>
        </p:txBody>
      </p:sp>
      <p:pic>
        <p:nvPicPr>
          <p:cNvPr id="4" name="Picture 3">
            <a:extLst>
              <a:ext uri="{FF2B5EF4-FFF2-40B4-BE49-F238E27FC236}">
                <a16:creationId xmlns:a16="http://schemas.microsoft.com/office/drawing/2014/main" id="{E3C62A06-A51F-ECDA-FF70-67DA3759C563}"/>
              </a:ext>
            </a:extLst>
          </p:cNvPr>
          <p:cNvPicPr>
            <a:picLocks noChangeAspect="1"/>
          </p:cNvPicPr>
          <p:nvPr/>
        </p:nvPicPr>
        <p:blipFill>
          <a:blip r:embed="rId3"/>
          <a:stretch>
            <a:fillRect/>
          </a:stretch>
        </p:blipFill>
        <p:spPr>
          <a:xfrm>
            <a:off x="462476" y="1205190"/>
            <a:ext cx="8219048" cy="4447619"/>
          </a:xfrm>
          <a:prstGeom prst="rect">
            <a:avLst/>
          </a:prstGeom>
        </p:spPr>
      </p:pic>
      <p:pic>
        <p:nvPicPr>
          <p:cNvPr id="5" name="Picture 4">
            <a:extLst>
              <a:ext uri="{FF2B5EF4-FFF2-40B4-BE49-F238E27FC236}">
                <a16:creationId xmlns:a16="http://schemas.microsoft.com/office/drawing/2014/main" id="{9D5ED35B-6BA3-46B8-D41E-92A4877CC16B}"/>
              </a:ext>
            </a:extLst>
          </p:cNvPr>
          <p:cNvPicPr>
            <a:picLocks noChangeAspect="1"/>
          </p:cNvPicPr>
          <p:nvPr/>
        </p:nvPicPr>
        <p:blipFill>
          <a:blip r:embed="rId4"/>
          <a:stretch>
            <a:fillRect/>
          </a:stretch>
        </p:blipFill>
        <p:spPr>
          <a:xfrm>
            <a:off x="443428" y="1186143"/>
            <a:ext cx="8257143" cy="4485714"/>
          </a:xfrm>
          <a:prstGeom prst="rect">
            <a:avLst/>
          </a:prstGeom>
        </p:spPr>
      </p:pic>
      <p:pic>
        <p:nvPicPr>
          <p:cNvPr id="6" name="Picture 5">
            <a:extLst>
              <a:ext uri="{FF2B5EF4-FFF2-40B4-BE49-F238E27FC236}">
                <a16:creationId xmlns:a16="http://schemas.microsoft.com/office/drawing/2014/main" id="{607C040C-09EA-12C8-305B-999FC383F390}"/>
              </a:ext>
            </a:extLst>
          </p:cNvPr>
          <p:cNvPicPr>
            <a:picLocks noChangeAspect="1"/>
          </p:cNvPicPr>
          <p:nvPr/>
        </p:nvPicPr>
        <p:blipFill>
          <a:blip r:embed="rId5"/>
          <a:stretch>
            <a:fillRect/>
          </a:stretch>
        </p:blipFill>
        <p:spPr>
          <a:xfrm>
            <a:off x="5029201" y="914400"/>
            <a:ext cx="3810000" cy="5687656"/>
          </a:xfrm>
          <a:prstGeom prst="rect">
            <a:avLst/>
          </a:prstGeom>
        </p:spPr>
      </p:pic>
    </p:spTree>
    <p:extLst>
      <p:ext uri="{BB962C8B-B14F-4D97-AF65-F5344CB8AC3E}">
        <p14:creationId xmlns:p14="http://schemas.microsoft.com/office/powerpoint/2010/main" val="877388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59C8A-7D0C-3A2B-C9D7-1E5CC81531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6636EE-9046-70FD-C8DE-B70F58DC886B}"/>
              </a:ext>
            </a:extLst>
          </p:cNvPr>
          <p:cNvSpPr>
            <a:spLocks noGrp="1"/>
          </p:cNvSpPr>
          <p:nvPr>
            <p:ph type="title"/>
          </p:nvPr>
        </p:nvSpPr>
        <p:spPr>
          <a:xfrm>
            <a:off x="304800" y="427038"/>
            <a:ext cx="7467600" cy="639762"/>
          </a:xfrm>
        </p:spPr>
        <p:txBody>
          <a:bodyPr/>
          <a:lstStyle/>
          <a:p>
            <a:r>
              <a:rPr lang="en-US"/>
              <a:t>Oxygen Editor</a:t>
            </a:r>
          </a:p>
        </p:txBody>
      </p:sp>
      <p:pic>
        <p:nvPicPr>
          <p:cNvPr id="8" name="Picture 7">
            <a:extLst>
              <a:ext uri="{FF2B5EF4-FFF2-40B4-BE49-F238E27FC236}">
                <a16:creationId xmlns:a16="http://schemas.microsoft.com/office/drawing/2014/main" id="{CB0FA1CF-07FB-F026-9E38-19F341A8E944}"/>
              </a:ext>
            </a:extLst>
          </p:cNvPr>
          <p:cNvPicPr>
            <a:picLocks noChangeAspect="1"/>
          </p:cNvPicPr>
          <p:nvPr/>
        </p:nvPicPr>
        <p:blipFill>
          <a:blip r:embed="rId3"/>
          <a:stretch>
            <a:fillRect/>
          </a:stretch>
        </p:blipFill>
        <p:spPr>
          <a:xfrm>
            <a:off x="228600" y="1143000"/>
            <a:ext cx="8686800" cy="4730733"/>
          </a:xfrm>
          <a:prstGeom prst="rect">
            <a:avLst/>
          </a:prstGeom>
        </p:spPr>
      </p:pic>
    </p:spTree>
    <p:extLst>
      <p:ext uri="{BB962C8B-B14F-4D97-AF65-F5344CB8AC3E}">
        <p14:creationId xmlns:p14="http://schemas.microsoft.com/office/powerpoint/2010/main" val="3637128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F7B93-D037-0F8B-0177-F82123CDD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ED6D80-1647-6F0D-D63C-5AA420A5B649}"/>
              </a:ext>
            </a:extLst>
          </p:cNvPr>
          <p:cNvSpPr>
            <a:spLocks noGrp="1"/>
          </p:cNvSpPr>
          <p:nvPr>
            <p:ph type="title"/>
          </p:nvPr>
        </p:nvSpPr>
        <p:spPr>
          <a:xfrm>
            <a:off x="304800" y="427038"/>
            <a:ext cx="7467600" cy="639762"/>
          </a:xfrm>
        </p:spPr>
        <p:txBody>
          <a:bodyPr/>
          <a:lstStyle/>
          <a:p>
            <a:r>
              <a:rPr lang="en-US"/>
              <a:t>Oxygen Editor</a:t>
            </a:r>
          </a:p>
        </p:txBody>
      </p:sp>
      <p:pic>
        <p:nvPicPr>
          <p:cNvPr id="8" name="Picture 7">
            <a:extLst>
              <a:ext uri="{FF2B5EF4-FFF2-40B4-BE49-F238E27FC236}">
                <a16:creationId xmlns:a16="http://schemas.microsoft.com/office/drawing/2014/main" id="{D4F835E1-1718-2EAB-4312-11F5C9C46DFB}"/>
              </a:ext>
            </a:extLst>
          </p:cNvPr>
          <p:cNvPicPr>
            <a:picLocks noChangeAspect="1"/>
          </p:cNvPicPr>
          <p:nvPr/>
        </p:nvPicPr>
        <p:blipFill>
          <a:blip r:embed="rId3"/>
          <a:stretch>
            <a:fillRect/>
          </a:stretch>
        </p:blipFill>
        <p:spPr>
          <a:xfrm>
            <a:off x="228600" y="1143000"/>
            <a:ext cx="8686800" cy="4730733"/>
          </a:xfrm>
          <a:prstGeom prst="rect">
            <a:avLst/>
          </a:prstGeom>
        </p:spPr>
      </p:pic>
      <p:pic>
        <p:nvPicPr>
          <p:cNvPr id="4" name="Picture 3">
            <a:extLst>
              <a:ext uri="{FF2B5EF4-FFF2-40B4-BE49-F238E27FC236}">
                <a16:creationId xmlns:a16="http://schemas.microsoft.com/office/drawing/2014/main" id="{84D57C3A-4366-5FEB-D3F0-E8EA940FD85A}"/>
              </a:ext>
            </a:extLst>
          </p:cNvPr>
          <p:cNvPicPr>
            <a:picLocks noChangeAspect="1"/>
          </p:cNvPicPr>
          <p:nvPr/>
        </p:nvPicPr>
        <p:blipFill>
          <a:blip r:embed="rId4"/>
          <a:stretch>
            <a:fillRect/>
          </a:stretch>
        </p:blipFill>
        <p:spPr>
          <a:xfrm>
            <a:off x="2971800" y="2843212"/>
            <a:ext cx="3000375" cy="1171575"/>
          </a:xfrm>
          <a:prstGeom prst="rect">
            <a:avLst/>
          </a:prstGeom>
        </p:spPr>
      </p:pic>
    </p:spTree>
    <p:extLst>
      <p:ext uri="{BB962C8B-B14F-4D97-AF65-F5344CB8AC3E}">
        <p14:creationId xmlns:p14="http://schemas.microsoft.com/office/powerpoint/2010/main" val="3946854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976CB-D3FD-ABB4-D5AE-6994DCA40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93B78B-C827-3D74-E0C8-427118E9DC4F}"/>
              </a:ext>
            </a:extLst>
          </p:cNvPr>
          <p:cNvSpPr>
            <a:spLocks noGrp="1"/>
          </p:cNvSpPr>
          <p:nvPr>
            <p:ph type="title"/>
          </p:nvPr>
        </p:nvSpPr>
        <p:spPr>
          <a:xfrm>
            <a:off x="304800" y="427038"/>
            <a:ext cx="7467600" cy="639762"/>
          </a:xfrm>
        </p:spPr>
        <p:txBody>
          <a:bodyPr/>
          <a:lstStyle/>
          <a:p>
            <a:r>
              <a:rPr lang="en-US"/>
              <a:t>Upcoming ACM SIGDOC workshops</a:t>
            </a:r>
          </a:p>
        </p:txBody>
      </p:sp>
      <p:sp>
        <p:nvSpPr>
          <p:cNvPr id="3" name="TextBox 2">
            <a:extLst>
              <a:ext uri="{FF2B5EF4-FFF2-40B4-BE49-F238E27FC236}">
                <a16:creationId xmlns:a16="http://schemas.microsoft.com/office/drawing/2014/main" id="{18E2FA8F-66D5-5E8D-1D6D-D370D0B51AB0}"/>
              </a:ext>
            </a:extLst>
          </p:cNvPr>
          <p:cNvSpPr txBox="1"/>
          <p:nvPr/>
        </p:nvSpPr>
        <p:spPr>
          <a:xfrm>
            <a:off x="609600" y="1371600"/>
            <a:ext cx="1572866" cy="369332"/>
          </a:xfrm>
          <a:prstGeom prst="rect">
            <a:avLst/>
          </a:prstGeom>
          <a:noFill/>
        </p:spPr>
        <p:txBody>
          <a:bodyPr wrap="none" rtlCol="0">
            <a:spAutoFit/>
          </a:bodyPr>
          <a:lstStyle/>
          <a:p>
            <a:r>
              <a:rPr lang="en-US"/>
              <a:t>06-12-2026</a:t>
            </a:r>
          </a:p>
        </p:txBody>
      </p:sp>
      <p:sp>
        <p:nvSpPr>
          <p:cNvPr id="5" name="TextBox 4">
            <a:extLst>
              <a:ext uri="{FF2B5EF4-FFF2-40B4-BE49-F238E27FC236}">
                <a16:creationId xmlns:a16="http://schemas.microsoft.com/office/drawing/2014/main" id="{5C098A2F-A7C3-FB15-E1F7-182AE894E2F1}"/>
              </a:ext>
            </a:extLst>
          </p:cNvPr>
          <p:cNvSpPr txBox="1"/>
          <p:nvPr/>
        </p:nvSpPr>
        <p:spPr>
          <a:xfrm>
            <a:off x="609600" y="3897868"/>
            <a:ext cx="1358064" cy="369332"/>
          </a:xfrm>
          <a:prstGeom prst="rect">
            <a:avLst/>
          </a:prstGeom>
          <a:noFill/>
        </p:spPr>
        <p:txBody>
          <a:bodyPr wrap="none" rtlCol="0">
            <a:spAutoFit/>
          </a:bodyPr>
          <a:lstStyle/>
          <a:p>
            <a:r>
              <a:rPr lang="en-US"/>
              <a:t>TBD-2026</a:t>
            </a:r>
          </a:p>
        </p:txBody>
      </p:sp>
      <p:sp>
        <p:nvSpPr>
          <p:cNvPr id="8" name="TextBox 7">
            <a:extLst>
              <a:ext uri="{FF2B5EF4-FFF2-40B4-BE49-F238E27FC236}">
                <a16:creationId xmlns:a16="http://schemas.microsoft.com/office/drawing/2014/main" id="{58773235-1A96-F32C-0E63-43175BB1CDE7}"/>
              </a:ext>
            </a:extLst>
          </p:cNvPr>
          <p:cNvSpPr txBox="1"/>
          <p:nvPr/>
        </p:nvSpPr>
        <p:spPr>
          <a:xfrm>
            <a:off x="623136" y="4620399"/>
            <a:ext cx="1358064" cy="369332"/>
          </a:xfrm>
          <a:prstGeom prst="rect">
            <a:avLst/>
          </a:prstGeom>
          <a:noFill/>
        </p:spPr>
        <p:txBody>
          <a:bodyPr wrap="none" rtlCol="0">
            <a:spAutoFit/>
          </a:bodyPr>
          <a:lstStyle/>
          <a:p>
            <a:r>
              <a:rPr lang="en-US"/>
              <a:t>TBD-2026</a:t>
            </a:r>
          </a:p>
        </p:txBody>
      </p:sp>
      <p:sp>
        <p:nvSpPr>
          <p:cNvPr id="9" name="TextBox 8">
            <a:extLst>
              <a:ext uri="{FF2B5EF4-FFF2-40B4-BE49-F238E27FC236}">
                <a16:creationId xmlns:a16="http://schemas.microsoft.com/office/drawing/2014/main" id="{D75DD5DF-26FA-C446-0F4E-A6D0C7F8EF12}"/>
              </a:ext>
            </a:extLst>
          </p:cNvPr>
          <p:cNvSpPr txBox="1"/>
          <p:nvPr/>
        </p:nvSpPr>
        <p:spPr>
          <a:xfrm>
            <a:off x="2465734" y="1383268"/>
            <a:ext cx="6618671" cy="2769989"/>
          </a:xfrm>
          <a:prstGeom prst="rect">
            <a:avLst/>
          </a:prstGeom>
          <a:noFill/>
        </p:spPr>
        <p:txBody>
          <a:bodyPr wrap="none" rtlCol="0">
            <a:spAutoFit/>
          </a:bodyPr>
          <a:lstStyle/>
          <a:p>
            <a:r>
              <a:rPr lang="en-US"/>
              <a:t>Introduction to Component Content Management</a:t>
            </a:r>
            <a:br>
              <a:rPr lang="en-US"/>
            </a:br>
            <a:r>
              <a:rPr lang="en-US"/>
              <a:t>Keith Schengili-Roberts</a:t>
            </a:r>
            <a:br>
              <a:rPr lang="en-US"/>
            </a:br>
            <a:r>
              <a:rPr lang="en-US" sz="1200"/>
              <a:t>This hour-long workshop aims to provide students with an understanding of </a:t>
            </a:r>
            <a:br>
              <a:rPr lang="en-US" sz="1200"/>
            </a:br>
            <a:r>
              <a:rPr lang="en-US" sz="1200"/>
              <a:t>how a modern Component Content Management System (CCMS) is used. </a:t>
            </a:r>
            <a:br>
              <a:rPr lang="en-US" sz="1200"/>
            </a:br>
            <a:r>
              <a:rPr lang="en-US" sz="1200"/>
              <a:t>Keith will not only show the basics of how a technical writer would use the system </a:t>
            </a:r>
            <a:br>
              <a:rPr lang="en-US" sz="1200"/>
            </a:br>
            <a:r>
              <a:rPr lang="en-US" sz="1200"/>
              <a:t>by working and publishing DITA XML-based content, but also look at some of the </a:t>
            </a:r>
            <a:br>
              <a:rPr lang="en-US" sz="1200"/>
            </a:br>
            <a:r>
              <a:rPr lang="en-US" sz="1200"/>
              <a:t>administrative functions of the system. </a:t>
            </a:r>
            <a:br>
              <a:rPr lang="en-US" sz="1200"/>
            </a:br>
            <a:r>
              <a:rPr lang="en-US" sz="1200"/>
              <a:t>- What is a Component Content Management System (CCMS)?</a:t>
            </a:r>
          </a:p>
          <a:p>
            <a:r>
              <a:rPr lang="en-US" sz="1200"/>
              <a:t>- What is the typical technical infrastructure for a cloud-based CCMS?</a:t>
            </a:r>
          </a:p>
          <a:p>
            <a:r>
              <a:rPr lang="en-US" sz="1200"/>
              <a:t>- How do technical writers work with and author content within a CCMS?</a:t>
            </a:r>
          </a:p>
          <a:p>
            <a:r>
              <a:rPr lang="en-US" sz="1200"/>
              <a:t>- What are roles and groups within a CCMS?</a:t>
            </a:r>
          </a:p>
          <a:p>
            <a:r>
              <a:rPr lang="en-US" sz="1200"/>
              <a:t>- How does a manager come up with production metrics within a CCMS?</a:t>
            </a:r>
          </a:p>
          <a:p>
            <a:endParaRPr lang="en-US"/>
          </a:p>
        </p:txBody>
      </p:sp>
      <p:sp>
        <p:nvSpPr>
          <p:cNvPr id="4" name="TextBox 3">
            <a:extLst>
              <a:ext uri="{FF2B5EF4-FFF2-40B4-BE49-F238E27FC236}">
                <a16:creationId xmlns:a16="http://schemas.microsoft.com/office/drawing/2014/main" id="{7BD3C0F5-C2FB-8D06-3A0E-26362EB0C9EC}"/>
              </a:ext>
            </a:extLst>
          </p:cNvPr>
          <p:cNvSpPr txBox="1"/>
          <p:nvPr/>
        </p:nvSpPr>
        <p:spPr>
          <a:xfrm>
            <a:off x="2438400" y="3886200"/>
            <a:ext cx="4741747" cy="646331"/>
          </a:xfrm>
          <a:prstGeom prst="rect">
            <a:avLst/>
          </a:prstGeom>
          <a:noFill/>
        </p:spPr>
        <p:txBody>
          <a:bodyPr wrap="none" rtlCol="0">
            <a:spAutoFit/>
          </a:bodyPr>
          <a:lstStyle/>
          <a:p>
            <a:r>
              <a:rPr lang="en-US"/>
              <a:t>Hands-on workshop: Authoring in DITA</a:t>
            </a:r>
            <a:br>
              <a:rPr lang="en-US"/>
            </a:br>
            <a:r>
              <a:rPr lang="en-US"/>
              <a:t>Stan Doherty</a:t>
            </a:r>
          </a:p>
        </p:txBody>
      </p:sp>
      <p:sp>
        <p:nvSpPr>
          <p:cNvPr id="6" name="TextBox 5">
            <a:extLst>
              <a:ext uri="{FF2B5EF4-FFF2-40B4-BE49-F238E27FC236}">
                <a16:creationId xmlns:a16="http://schemas.microsoft.com/office/drawing/2014/main" id="{92C5AA6D-5495-8BC0-F9F7-F1EBA9CB3E44}"/>
              </a:ext>
            </a:extLst>
          </p:cNvPr>
          <p:cNvSpPr txBox="1"/>
          <p:nvPr/>
        </p:nvSpPr>
        <p:spPr>
          <a:xfrm>
            <a:off x="2438400" y="4572000"/>
            <a:ext cx="5828390" cy="923330"/>
          </a:xfrm>
          <a:prstGeom prst="rect">
            <a:avLst/>
          </a:prstGeom>
          <a:noFill/>
        </p:spPr>
        <p:txBody>
          <a:bodyPr wrap="none" rtlCol="0">
            <a:spAutoFit/>
          </a:bodyPr>
          <a:lstStyle/>
          <a:p>
            <a:r>
              <a:rPr lang="en-US"/>
              <a:t>Using Committee resources to develop teaching </a:t>
            </a:r>
            <a:br>
              <a:rPr lang="en-US"/>
            </a:br>
            <a:r>
              <a:rPr lang="en-US"/>
              <a:t>plans for DITA</a:t>
            </a:r>
            <a:br>
              <a:rPr lang="en-US"/>
            </a:br>
            <a:r>
              <a:rPr lang="en-US"/>
              <a:t>TBD</a:t>
            </a:r>
          </a:p>
        </p:txBody>
      </p:sp>
    </p:spTree>
    <p:extLst>
      <p:ext uri="{BB962C8B-B14F-4D97-AF65-F5344CB8AC3E}">
        <p14:creationId xmlns:p14="http://schemas.microsoft.com/office/powerpoint/2010/main" val="3070062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B4EF1-8916-34E6-BD53-DB3B63663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C204C-30FD-B81C-741F-1CEA9B13DF47}"/>
              </a:ext>
            </a:extLst>
          </p:cNvPr>
          <p:cNvSpPr>
            <a:spLocks noGrp="1"/>
          </p:cNvSpPr>
          <p:nvPr>
            <p:ph type="title"/>
          </p:nvPr>
        </p:nvSpPr>
        <p:spPr>
          <a:xfrm>
            <a:off x="304800" y="427038"/>
            <a:ext cx="7467600" cy="639762"/>
          </a:xfrm>
        </p:spPr>
        <p:txBody>
          <a:bodyPr/>
          <a:lstStyle/>
          <a:p>
            <a:r>
              <a:rPr lang="en-US"/>
              <a:t>Follow-up for ACM SIGDOC</a:t>
            </a:r>
          </a:p>
        </p:txBody>
      </p:sp>
      <p:sp>
        <p:nvSpPr>
          <p:cNvPr id="4" name="TextBox 3">
            <a:extLst>
              <a:ext uri="{FF2B5EF4-FFF2-40B4-BE49-F238E27FC236}">
                <a16:creationId xmlns:a16="http://schemas.microsoft.com/office/drawing/2014/main" id="{8583EE7B-C77B-2D9D-FC33-ACD182EF696F}"/>
              </a:ext>
            </a:extLst>
          </p:cNvPr>
          <p:cNvSpPr txBox="1"/>
          <p:nvPr/>
        </p:nvSpPr>
        <p:spPr>
          <a:xfrm>
            <a:off x="285750" y="1138178"/>
            <a:ext cx="8305800" cy="4955203"/>
          </a:xfrm>
          <a:prstGeom prst="rect">
            <a:avLst/>
          </a:prstGeom>
          <a:noFill/>
        </p:spPr>
        <p:txBody>
          <a:bodyPr wrap="square" rtlCol="0">
            <a:spAutoFit/>
          </a:bodyPr>
          <a:lstStyle/>
          <a:p>
            <a:pPr marL="342900" indent="-342900">
              <a:buFont typeface="+mj-lt"/>
              <a:buAutoNum type="arabicPeriod"/>
            </a:pPr>
            <a:r>
              <a:rPr lang="en-US"/>
              <a:t>Please review the resources that the Structured Authoring</a:t>
            </a:r>
            <a:br>
              <a:rPr lang="en-US"/>
            </a:br>
            <a:r>
              <a:rPr lang="en-US"/>
              <a:t>committee has developed thus far.</a:t>
            </a:r>
            <a:br>
              <a:rPr lang="en-US"/>
            </a:br>
            <a:r>
              <a:rPr lang="en-US" sz="1400">
                <a:latin typeface="Courier New" panose="02070309020205020404" pitchFamily="49" charset="0"/>
                <a:cs typeface="Courier New" panose="02070309020205020404" pitchFamily="49" charset="0"/>
              </a:rPr>
              <a:t>https://acm-sigdoc-structured.org/1-curriculum-resources.html</a:t>
            </a:r>
            <a:br>
              <a:rPr lang="en-US"/>
            </a:br>
            <a:br>
              <a:rPr lang="en-US"/>
            </a:br>
            <a:br>
              <a:rPr lang="en-US"/>
            </a:br>
            <a:br>
              <a:rPr lang="en-US"/>
            </a:br>
            <a:br>
              <a:rPr lang="en-US"/>
            </a:br>
            <a:br>
              <a:rPr lang="en-US"/>
            </a:br>
            <a:br>
              <a:rPr lang="en-US"/>
            </a:br>
            <a:endParaRPr lang="en-US"/>
          </a:p>
          <a:p>
            <a:pPr marL="342900" indent="-342900">
              <a:buFont typeface="+mj-lt"/>
              <a:buAutoNum type="arabicPeriod"/>
            </a:pPr>
            <a:r>
              <a:rPr lang="en-US"/>
              <a:t>Email me to get a copy of these slides.</a:t>
            </a:r>
            <a:br>
              <a:rPr lang="en-US"/>
            </a:br>
            <a:r>
              <a:rPr lang="en-US" sz="1600">
                <a:latin typeface="Courier New" panose="02070309020205020404" pitchFamily="49" charset="0"/>
                <a:cs typeface="Courier New" panose="02070309020205020404" pitchFamily="49" charset="0"/>
                <a:hlinkClick r:id="rId3"/>
              </a:rPr>
              <a:t>SJDoherty.ACM@gmail.com</a:t>
            </a:r>
            <a:br>
              <a:rPr lang="en-US"/>
            </a:br>
            <a:endParaRPr lang="en-US"/>
          </a:p>
          <a:p>
            <a:pPr marL="342900" indent="-342900">
              <a:buFont typeface="+mj-lt"/>
              <a:buAutoNum type="arabicPeriod"/>
            </a:pPr>
            <a:r>
              <a:rPr lang="en-US"/>
              <a:t>Contact our Steering Committee to learn more about our work or</a:t>
            </a:r>
            <a:br>
              <a:rPr lang="en-US"/>
            </a:br>
            <a:r>
              <a:rPr lang="en-US"/>
              <a:t>to organize a Fall/2026 semester pilot.</a:t>
            </a:r>
            <a:br>
              <a:rPr lang="en-US"/>
            </a:br>
            <a:r>
              <a:rPr lang="en-US" sz="1600">
                <a:latin typeface="Courier New" panose="02070309020205020404" pitchFamily="49" charset="0"/>
                <a:cs typeface="Courier New" panose="02070309020205020404" pitchFamily="49" charset="0"/>
                <a:hlinkClick r:id="rId4"/>
              </a:rPr>
              <a:t>Steering-Committee@acm-sigdoc-structured.org</a:t>
            </a:r>
            <a:br>
              <a:rPr lang="en-US"/>
            </a:br>
            <a:endParaRPr lang="en-US"/>
          </a:p>
          <a:p>
            <a:pPr marL="342900" indent="-342900">
              <a:buFont typeface="+mj-lt"/>
              <a:buAutoNum type="arabicPeriod"/>
            </a:pPr>
            <a:r>
              <a:rPr lang="en-US"/>
              <a:t>Be well. </a:t>
            </a:r>
          </a:p>
        </p:txBody>
      </p:sp>
      <p:pic>
        <p:nvPicPr>
          <p:cNvPr id="5" name="Picture 4">
            <a:extLst>
              <a:ext uri="{FF2B5EF4-FFF2-40B4-BE49-F238E27FC236}">
                <a16:creationId xmlns:a16="http://schemas.microsoft.com/office/drawing/2014/main" id="{5B9148B3-15C2-C825-BEFF-A141747283F9}"/>
              </a:ext>
            </a:extLst>
          </p:cNvPr>
          <p:cNvPicPr>
            <a:picLocks noChangeAspect="1"/>
          </p:cNvPicPr>
          <p:nvPr/>
        </p:nvPicPr>
        <p:blipFill>
          <a:blip r:embed="rId5"/>
          <a:stretch>
            <a:fillRect/>
          </a:stretch>
        </p:blipFill>
        <p:spPr>
          <a:xfrm>
            <a:off x="685800" y="2037628"/>
            <a:ext cx="5108953" cy="1696172"/>
          </a:xfrm>
          <a:prstGeom prst="rect">
            <a:avLst/>
          </a:prstGeom>
        </p:spPr>
      </p:pic>
    </p:spTree>
    <p:extLst>
      <p:ext uri="{BB962C8B-B14F-4D97-AF65-F5344CB8AC3E}">
        <p14:creationId xmlns:p14="http://schemas.microsoft.com/office/powerpoint/2010/main" val="3154643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B8305-0904-9AEA-C58A-61A43F1BD49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BC4F3E2-558E-F203-4959-94C7C1AC9D22}"/>
              </a:ext>
            </a:extLst>
          </p:cNvPr>
          <p:cNvPicPr>
            <a:picLocks noChangeAspect="1"/>
          </p:cNvPicPr>
          <p:nvPr/>
        </p:nvPicPr>
        <p:blipFill>
          <a:blip r:embed="rId3"/>
          <a:stretch>
            <a:fillRect/>
          </a:stretch>
        </p:blipFill>
        <p:spPr>
          <a:xfrm>
            <a:off x="744415" y="4495800"/>
            <a:ext cx="7742591" cy="1054699"/>
          </a:xfrm>
          <a:prstGeom prst="rect">
            <a:avLst/>
          </a:prstGeom>
        </p:spPr>
      </p:pic>
      <p:pic>
        <p:nvPicPr>
          <p:cNvPr id="5" name="Picture 4">
            <a:extLst>
              <a:ext uri="{FF2B5EF4-FFF2-40B4-BE49-F238E27FC236}">
                <a16:creationId xmlns:a16="http://schemas.microsoft.com/office/drawing/2014/main" id="{F21BC0AA-9488-CB5C-FAE8-B8D8035F69CD}"/>
              </a:ext>
            </a:extLst>
          </p:cNvPr>
          <p:cNvPicPr>
            <a:picLocks noChangeAspect="1"/>
          </p:cNvPicPr>
          <p:nvPr/>
        </p:nvPicPr>
        <p:blipFill>
          <a:blip r:embed="rId4"/>
          <a:stretch>
            <a:fillRect/>
          </a:stretch>
        </p:blipFill>
        <p:spPr>
          <a:xfrm>
            <a:off x="1872000" y="762000"/>
            <a:ext cx="5400000" cy="3485714"/>
          </a:xfrm>
          <a:prstGeom prst="rect">
            <a:avLst/>
          </a:prstGeom>
        </p:spPr>
      </p:pic>
    </p:spTree>
    <p:extLst>
      <p:ext uri="{BB962C8B-B14F-4D97-AF65-F5344CB8AC3E}">
        <p14:creationId xmlns:p14="http://schemas.microsoft.com/office/powerpoint/2010/main" val="229919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36528-780C-1382-050F-9D42FC8CE5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65152-2CBF-3927-5207-CEEBB063632D}"/>
              </a:ext>
            </a:extLst>
          </p:cNvPr>
          <p:cNvSpPr>
            <a:spLocks noGrp="1"/>
          </p:cNvSpPr>
          <p:nvPr>
            <p:ph type="title"/>
          </p:nvPr>
        </p:nvSpPr>
        <p:spPr>
          <a:xfrm>
            <a:off x="304800" y="274638"/>
            <a:ext cx="7467600" cy="487362"/>
          </a:xfrm>
        </p:spPr>
        <p:txBody>
          <a:bodyPr/>
          <a:lstStyle/>
          <a:p>
            <a:r>
              <a:rPr lang="en-US"/>
              <a:t>Challenges to Industry/Academic Collaboration</a:t>
            </a:r>
          </a:p>
        </p:txBody>
      </p:sp>
      <p:sp>
        <p:nvSpPr>
          <p:cNvPr id="3" name="TextBox 2">
            <a:extLst>
              <a:ext uri="{FF2B5EF4-FFF2-40B4-BE49-F238E27FC236}">
                <a16:creationId xmlns:a16="http://schemas.microsoft.com/office/drawing/2014/main" id="{8D93F889-EEE4-A2E5-C5B2-FAD4066276EB}"/>
              </a:ext>
            </a:extLst>
          </p:cNvPr>
          <p:cNvSpPr txBox="1"/>
          <p:nvPr/>
        </p:nvSpPr>
        <p:spPr>
          <a:xfrm>
            <a:off x="371009" y="762000"/>
            <a:ext cx="5782352" cy="369332"/>
          </a:xfrm>
          <a:prstGeom prst="rect">
            <a:avLst/>
          </a:prstGeom>
          <a:noFill/>
        </p:spPr>
        <p:txBody>
          <a:bodyPr wrap="none" rtlCol="0">
            <a:spAutoFit/>
          </a:bodyPr>
          <a:lstStyle/>
          <a:p>
            <a:r>
              <a:rPr lang="en-US" b="1"/>
              <a:t>What are the things that we can influence?</a:t>
            </a:r>
          </a:p>
        </p:txBody>
      </p:sp>
      <p:sp>
        <p:nvSpPr>
          <p:cNvPr id="20" name="Rectangle 5">
            <a:extLst>
              <a:ext uri="{FF2B5EF4-FFF2-40B4-BE49-F238E27FC236}">
                <a16:creationId xmlns:a16="http://schemas.microsoft.com/office/drawing/2014/main" id="{07B8D77E-F70E-3404-0FE7-8089D53C7399}"/>
              </a:ext>
            </a:extLst>
          </p:cNvPr>
          <p:cNvSpPr txBox="1">
            <a:spLocks noChangeArrowheads="1"/>
          </p:cNvSpPr>
          <p:nvPr/>
        </p:nvSpPr>
        <p:spPr bwMode="auto">
          <a:xfrm>
            <a:off x="390059" y="1268412"/>
            <a:ext cx="8077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kern="1200">
                <a:solidFill>
                  <a:schemeClr val="tx1"/>
                </a:solidFill>
                <a:latin typeface="+mn-lt"/>
                <a:ea typeface="+mn-ea"/>
                <a:cs typeface="+mn-cs"/>
              </a:defRPr>
            </a:lvl1pPr>
            <a:lvl2pPr marL="742950" indent="-285750" algn="l" rtl="0" fontAlgn="base">
              <a:spcBef>
                <a:spcPct val="20000"/>
              </a:spcBef>
              <a:spcAft>
                <a:spcPct val="0"/>
              </a:spcAft>
              <a:buChar char="–"/>
              <a:defRPr kern="1200">
                <a:solidFill>
                  <a:schemeClr val="tx1"/>
                </a:solidFill>
                <a:latin typeface="+mn-lt"/>
                <a:ea typeface="+mn-ea"/>
                <a:cs typeface="+mn-cs"/>
              </a:defRPr>
            </a:lvl2pPr>
            <a:lvl3pPr marL="1143000" indent="-228600" algn="l" rtl="0" fontAlgn="base">
              <a:spcBef>
                <a:spcPct val="20000"/>
              </a:spcBef>
              <a:spcAft>
                <a:spcPct val="0"/>
              </a:spcAft>
              <a:buChar char="•"/>
              <a:defRPr sz="1600" kern="1200">
                <a:solidFill>
                  <a:schemeClr val="tx1"/>
                </a:solidFill>
                <a:latin typeface="+mn-lt"/>
                <a:ea typeface="+mn-ea"/>
                <a:cs typeface="+mn-cs"/>
              </a:defRPr>
            </a:lvl3pPr>
            <a:lvl4pPr marL="1600200" indent="-228600" algn="l" rtl="0" fontAlgn="base">
              <a:spcBef>
                <a:spcPct val="20000"/>
              </a:spcBef>
              <a:spcAft>
                <a:spcPct val="0"/>
              </a:spcAft>
              <a:buChar char="–"/>
              <a:defRPr sz="1400" kern="1200">
                <a:solidFill>
                  <a:schemeClr val="tx1"/>
                </a:solidFill>
                <a:latin typeface="+mn-lt"/>
                <a:ea typeface="+mn-ea"/>
                <a:cs typeface="+mn-cs"/>
              </a:defRPr>
            </a:lvl4pPr>
            <a:lvl5pPr marL="2057400" indent="-228600" algn="l" rtl="0" fontAlgn="base">
              <a:spcBef>
                <a:spcPct val="20000"/>
              </a:spcBef>
              <a:spcAft>
                <a:spcPct val="0"/>
              </a:spcAft>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a:t>Industry/academic engagement:</a:t>
            </a:r>
          </a:p>
          <a:p>
            <a:pPr lvl="1"/>
            <a:r>
              <a:rPr lang="en-US" altLang="en-US" sz="1600"/>
              <a:t>Conferences</a:t>
            </a:r>
          </a:p>
          <a:p>
            <a:pPr lvl="1"/>
            <a:r>
              <a:rPr lang="en-US" altLang="en-US" sz="1600"/>
              <a:t>Professional organizations</a:t>
            </a:r>
          </a:p>
          <a:p>
            <a:r>
              <a:rPr lang="en-US" altLang="en-US" sz="1800"/>
              <a:t>Curriculum-oriented resources:</a:t>
            </a:r>
          </a:p>
          <a:p>
            <a:pPr lvl="1"/>
            <a:r>
              <a:rPr lang="en-US" altLang="en-US" sz="1600"/>
              <a:t>Content about structured content</a:t>
            </a:r>
          </a:p>
          <a:p>
            <a:pPr lvl="1"/>
            <a:r>
              <a:rPr lang="en-US" altLang="en-US" sz="1600"/>
              <a:t>Free or low-cost tools for authoring</a:t>
            </a:r>
          </a:p>
          <a:p>
            <a:pPr lvl="1"/>
            <a:r>
              <a:rPr lang="en-US" altLang="en-US" sz="1600"/>
              <a:t>Relevant learning paths and teaching plans</a:t>
            </a:r>
          </a:p>
          <a:p>
            <a:pPr lvl="1"/>
            <a:r>
              <a:rPr lang="en-US" altLang="en-US" sz="1600"/>
              <a:t>Relevant sample content</a:t>
            </a:r>
          </a:p>
          <a:p>
            <a:r>
              <a:rPr lang="en-US" altLang="en-US" sz="1800"/>
              <a:t>Consulting and support:</a:t>
            </a:r>
          </a:p>
          <a:p>
            <a:pPr lvl="1"/>
            <a:r>
              <a:rPr lang="en-US" altLang="en-US" sz="1600"/>
              <a:t>Implementation advice (free consulting) </a:t>
            </a:r>
          </a:p>
          <a:p>
            <a:pPr lvl="1"/>
            <a:r>
              <a:rPr lang="en-US" altLang="en-US" sz="1600"/>
              <a:t>Industry speaker/visitor bureau (ZOOM visits)</a:t>
            </a:r>
          </a:p>
          <a:p>
            <a:r>
              <a:rPr lang="en-US" altLang="en-US" sz="1800"/>
              <a:t>Shared industry/academic vocabulary</a:t>
            </a:r>
          </a:p>
          <a:p>
            <a:r>
              <a:rPr lang="en-US" altLang="en-US" sz="1800"/>
              <a:t>Shared industry/academic review processes</a:t>
            </a:r>
          </a:p>
        </p:txBody>
      </p:sp>
    </p:spTree>
    <p:extLst>
      <p:ext uri="{BB962C8B-B14F-4D97-AF65-F5344CB8AC3E}">
        <p14:creationId xmlns:p14="http://schemas.microsoft.com/office/powerpoint/2010/main" val="150925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FA0E-8775-95F0-D721-84FCD454B4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DCE52-343B-AE04-60D5-27C81021F99C}"/>
              </a:ext>
            </a:extLst>
          </p:cNvPr>
          <p:cNvSpPr>
            <a:spLocks noGrp="1"/>
          </p:cNvSpPr>
          <p:nvPr>
            <p:ph type="title"/>
          </p:nvPr>
        </p:nvSpPr>
        <p:spPr>
          <a:xfrm>
            <a:off x="304800" y="274638"/>
            <a:ext cx="7467600" cy="487362"/>
          </a:xfrm>
        </p:spPr>
        <p:txBody>
          <a:bodyPr/>
          <a:lstStyle/>
          <a:p>
            <a:r>
              <a:rPr lang="en-US"/>
              <a:t>Challenges to Industry/Academic Collaboration</a:t>
            </a:r>
          </a:p>
        </p:txBody>
      </p:sp>
      <p:sp>
        <p:nvSpPr>
          <p:cNvPr id="20" name="Rectangle 5">
            <a:extLst>
              <a:ext uri="{FF2B5EF4-FFF2-40B4-BE49-F238E27FC236}">
                <a16:creationId xmlns:a16="http://schemas.microsoft.com/office/drawing/2014/main" id="{C6BFB0C9-CF6E-0CD3-1C30-555393D78A50}"/>
              </a:ext>
            </a:extLst>
          </p:cNvPr>
          <p:cNvSpPr txBox="1">
            <a:spLocks noChangeArrowheads="1"/>
          </p:cNvSpPr>
          <p:nvPr/>
        </p:nvSpPr>
        <p:spPr bwMode="auto">
          <a:xfrm>
            <a:off x="381000" y="1219200"/>
            <a:ext cx="8610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kern="1200">
                <a:solidFill>
                  <a:schemeClr val="tx1"/>
                </a:solidFill>
                <a:latin typeface="+mn-lt"/>
                <a:ea typeface="+mn-ea"/>
                <a:cs typeface="+mn-cs"/>
              </a:defRPr>
            </a:lvl1pPr>
            <a:lvl2pPr marL="742950" indent="-285750" algn="l" rtl="0" fontAlgn="base">
              <a:spcBef>
                <a:spcPct val="20000"/>
              </a:spcBef>
              <a:spcAft>
                <a:spcPct val="0"/>
              </a:spcAft>
              <a:buChar char="–"/>
              <a:defRPr kern="1200">
                <a:solidFill>
                  <a:schemeClr val="tx1"/>
                </a:solidFill>
                <a:latin typeface="+mn-lt"/>
                <a:ea typeface="+mn-ea"/>
                <a:cs typeface="+mn-cs"/>
              </a:defRPr>
            </a:lvl2pPr>
            <a:lvl3pPr marL="1143000" indent="-228600" algn="l" rtl="0" fontAlgn="base">
              <a:spcBef>
                <a:spcPct val="20000"/>
              </a:spcBef>
              <a:spcAft>
                <a:spcPct val="0"/>
              </a:spcAft>
              <a:buChar char="•"/>
              <a:defRPr sz="1600" kern="1200">
                <a:solidFill>
                  <a:schemeClr val="tx1"/>
                </a:solidFill>
                <a:latin typeface="+mn-lt"/>
                <a:ea typeface="+mn-ea"/>
                <a:cs typeface="+mn-cs"/>
              </a:defRPr>
            </a:lvl3pPr>
            <a:lvl4pPr marL="1600200" indent="-228600" algn="l" rtl="0" fontAlgn="base">
              <a:spcBef>
                <a:spcPct val="20000"/>
              </a:spcBef>
              <a:spcAft>
                <a:spcPct val="0"/>
              </a:spcAft>
              <a:buChar char="–"/>
              <a:defRPr sz="1400" kern="1200">
                <a:solidFill>
                  <a:schemeClr val="tx1"/>
                </a:solidFill>
                <a:latin typeface="+mn-lt"/>
                <a:ea typeface="+mn-ea"/>
                <a:cs typeface="+mn-cs"/>
              </a:defRPr>
            </a:lvl4pPr>
            <a:lvl5pPr marL="2057400" indent="-228600" algn="l" rtl="0" fontAlgn="base">
              <a:spcBef>
                <a:spcPct val="20000"/>
              </a:spcBef>
              <a:spcAft>
                <a:spcPct val="0"/>
              </a:spcAft>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a:t>Institutional infrastructure restrictions:</a:t>
            </a:r>
          </a:p>
          <a:p>
            <a:pPr lvl="1"/>
            <a:r>
              <a:rPr lang="en-US" altLang="en-US" sz="1600"/>
              <a:t>No software downloads</a:t>
            </a:r>
          </a:p>
          <a:p>
            <a:pPr lvl="1"/>
            <a:r>
              <a:rPr lang="en-US" altLang="en-US" sz="1600"/>
              <a:t>No IT support</a:t>
            </a:r>
          </a:p>
          <a:p>
            <a:pPr lvl="1"/>
            <a:r>
              <a:rPr lang="en-US" altLang="en-US" sz="1600"/>
              <a:t>No discretionary budgets for tech comm pilots</a:t>
            </a:r>
          </a:p>
          <a:p>
            <a:r>
              <a:rPr lang="en-US" altLang="en-US" sz="1800"/>
              <a:t>The number of college programs on technical communication:</a:t>
            </a:r>
          </a:p>
          <a:p>
            <a:pPr lvl="1"/>
            <a:r>
              <a:rPr lang="en-US" altLang="en-US" sz="1400"/>
              <a:t>70% reduction over the past 15 years</a:t>
            </a:r>
          </a:p>
          <a:p>
            <a:pPr lvl="1"/>
            <a:r>
              <a:rPr lang="en-US" altLang="en-US" sz="1400"/>
              <a:t>Lack of tenure attenuation</a:t>
            </a:r>
          </a:p>
          <a:p>
            <a:r>
              <a:rPr lang="en-US" altLang="en-US" sz="1800"/>
              <a:t>Research collaboration and cross-over:</a:t>
            </a:r>
          </a:p>
          <a:p>
            <a:pPr lvl="1"/>
            <a:r>
              <a:rPr lang="en-US" altLang="en-US" sz="1400"/>
              <a:t>Industry research focuses on internal-only work (not public)</a:t>
            </a:r>
          </a:p>
          <a:p>
            <a:pPr lvl="1"/>
            <a:r>
              <a:rPr lang="en-US" altLang="en-US" sz="1400"/>
              <a:t>Academic research not accessible to  industry people</a:t>
            </a:r>
          </a:p>
          <a:p>
            <a:r>
              <a:rPr lang="en-US" altLang="en-US" sz="1800"/>
              <a:t>Professional opportunities for entry-level writers:</a:t>
            </a:r>
          </a:p>
          <a:p>
            <a:pPr lvl="1"/>
            <a:r>
              <a:rPr lang="en-US" altLang="en-US" sz="1400"/>
              <a:t>Few (if any) internships in technical writing</a:t>
            </a:r>
          </a:p>
          <a:p>
            <a:pPr lvl="1"/>
            <a:r>
              <a:rPr lang="en-US" altLang="en-US" sz="1400"/>
              <a:t>Few (if any) college hiring budgets</a:t>
            </a:r>
          </a:p>
          <a:p>
            <a:r>
              <a:rPr lang="en-US" altLang="en-US" sz="1800"/>
              <a:t>AI/Markdown FUD</a:t>
            </a:r>
          </a:p>
        </p:txBody>
      </p:sp>
      <p:sp>
        <p:nvSpPr>
          <p:cNvPr id="3" name="TextBox 2">
            <a:extLst>
              <a:ext uri="{FF2B5EF4-FFF2-40B4-BE49-F238E27FC236}">
                <a16:creationId xmlns:a16="http://schemas.microsoft.com/office/drawing/2014/main" id="{BDE77B8E-EDA7-76CD-E6DA-09B499C8B9B4}"/>
              </a:ext>
            </a:extLst>
          </p:cNvPr>
          <p:cNvSpPr txBox="1"/>
          <p:nvPr/>
        </p:nvSpPr>
        <p:spPr>
          <a:xfrm>
            <a:off x="371009" y="762000"/>
            <a:ext cx="5078634" cy="369332"/>
          </a:xfrm>
          <a:prstGeom prst="rect">
            <a:avLst/>
          </a:prstGeom>
          <a:noFill/>
        </p:spPr>
        <p:txBody>
          <a:bodyPr wrap="none" rtlCol="0">
            <a:spAutoFit/>
          </a:bodyPr>
          <a:lstStyle/>
          <a:p>
            <a:r>
              <a:rPr lang="en-US" b="1"/>
              <a:t>What is mostly beyond our influence?</a:t>
            </a:r>
          </a:p>
        </p:txBody>
      </p:sp>
    </p:spTree>
    <p:extLst>
      <p:ext uri="{BB962C8B-B14F-4D97-AF65-F5344CB8AC3E}">
        <p14:creationId xmlns:p14="http://schemas.microsoft.com/office/powerpoint/2010/main" val="18657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0D960-F06F-854C-4B91-5EAC844C13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7D7B1-7584-1D84-8B9C-AF0079D210F4}"/>
              </a:ext>
            </a:extLst>
          </p:cNvPr>
          <p:cNvSpPr>
            <a:spLocks noGrp="1"/>
          </p:cNvSpPr>
          <p:nvPr>
            <p:ph type="title"/>
          </p:nvPr>
        </p:nvSpPr>
        <p:spPr>
          <a:xfrm>
            <a:off x="304800" y="274638"/>
            <a:ext cx="7467600" cy="487362"/>
          </a:xfrm>
        </p:spPr>
        <p:txBody>
          <a:bodyPr/>
          <a:lstStyle/>
          <a:p>
            <a:r>
              <a:rPr lang="en-US"/>
              <a:t>What is structured content?</a:t>
            </a:r>
          </a:p>
        </p:txBody>
      </p:sp>
      <p:cxnSp>
        <p:nvCxnSpPr>
          <p:cNvPr id="4" name="Google Shape;131;p20">
            <a:extLst>
              <a:ext uri="{FF2B5EF4-FFF2-40B4-BE49-F238E27FC236}">
                <a16:creationId xmlns:a16="http://schemas.microsoft.com/office/drawing/2014/main" id="{AE6C18E0-728A-95E0-82CB-C1DAEC611575}"/>
              </a:ext>
            </a:extLst>
          </p:cNvPr>
          <p:cNvCxnSpPr>
            <a:cxnSpLocks/>
          </p:cNvCxnSpPr>
          <p:nvPr/>
        </p:nvCxnSpPr>
        <p:spPr>
          <a:xfrm>
            <a:off x="5820900" y="3657600"/>
            <a:ext cx="1842000" cy="0"/>
          </a:xfrm>
          <a:prstGeom prst="straightConnector1">
            <a:avLst/>
          </a:prstGeom>
          <a:noFill/>
          <a:ln w="9525" cap="flat" cmpd="sng">
            <a:solidFill>
              <a:srgbClr val="FF0000"/>
            </a:solidFill>
            <a:prstDash val="solid"/>
            <a:round/>
            <a:headEnd type="none" w="med" len="med"/>
            <a:tailEnd type="triangle" w="med" len="med"/>
          </a:ln>
        </p:spPr>
      </p:cxnSp>
      <p:cxnSp>
        <p:nvCxnSpPr>
          <p:cNvPr id="5" name="Google Shape;132;p20">
            <a:extLst>
              <a:ext uri="{FF2B5EF4-FFF2-40B4-BE49-F238E27FC236}">
                <a16:creationId xmlns:a16="http://schemas.microsoft.com/office/drawing/2014/main" id="{BB1C8E1F-4A99-D67E-05B4-93AEB716C905}"/>
              </a:ext>
            </a:extLst>
          </p:cNvPr>
          <p:cNvCxnSpPr>
            <a:cxnSpLocks/>
          </p:cNvCxnSpPr>
          <p:nvPr/>
        </p:nvCxnSpPr>
        <p:spPr>
          <a:xfrm>
            <a:off x="5820900" y="4038600"/>
            <a:ext cx="1842000" cy="0"/>
          </a:xfrm>
          <a:prstGeom prst="straightConnector1">
            <a:avLst/>
          </a:prstGeom>
          <a:noFill/>
          <a:ln w="9525" cap="flat" cmpd="sng">
            <a:solidFill>
              <a:srgbClr val="FF0000"/>
            </a:solidFill>
            <a:prstDash val="solid"/>
            <a:round/>
            <a:headEnd type="none" w="med" len="med"/>
            <a:tailEnd type="triangle" w="med" len="med"/>
          </a:ln>
        </p:spPr>
      </p:cxnSp>
      <p:cxnSp>
        <p:nvCxnSpPr>
          <p:cNvPr id="6" name="Google Shape;133;p20">
            <a:extLst>
              <a:ext uri="{FF2B5EF4-FFF2-40B4-BE49-F238E27FC236}">
                <a16:creationId xmlns:a16="http://schemas.microsoft.com/office/drawing/2014/main" id="{207C8FBD-D0AF-0EBA-935F-54C2D24059FD}"/>
              </a:ext>
            </a:extLst>
          </p:cNvPr>
          <p:cNvCxnSpPr>
            <a:cxnSpLocks/>
          </p:cNvCxnSpPr>
          <p:nvPr/>
        </p:nvCxnSpPr>
        <p:spPr>
          <a:xfrm>
            <a:off x="5820900" y="4495800"/>
            <a:ext cx="1842000" cy="0"/>
          </a:xfrm>
          <a:prstGeom prst="straightConnector1">
            <a:avLst/>
          </a:prstGeom>
          <a:noFill/>
          <a:ln w="9525" cap="flat" cmpd="sng">
            <a:solidFill>
              <a:srgbClr val="FF0000"/>
            </a:solidFill>
            <a:prstDash val="solid"/>
            <a:round/>
            <a:headEnd type="none" w="med" len="med"/>
            <a:tailEnd type="triangle" w="med" len="med"/>
          </a:ln>
        </p:spPr>
      </p:cxnSp>
      <p:cxnSp>
        <p:nvCxnSpPr>
          <p:cNvPr id="7" name="Google Shape;134;p20">
            <a:extLst>
              <a:ext uri="{FF2B5EF4-FFF2-40B4-BE49-F238E27FC236}">
                <a16:creationId xmlns:a16="http://schemas.microsoft.com/office/drawing/2014/main" id="{1E1194AB-C4BC-3FBF-8165-4BB9933768C9}"/>
              </a:ext>
            </a:extLst>
          </p:cNvPr>
          <p:cNvCxnSpPr>
            <a:cxnSpLocks/>
          </p:cNvCxnSpPr>
          <p:nvPr/>
        </p:nvCxnSpPr>
        <p:spPr>
          <a:xfrm>
            <a:off x="5820900" y="4880550"/>
            <a:ext cx="1842000" cy="0"/>
          </a:xfrm>
          <a:prstGeom prst="straightConnector1">
            <a:avLst/>
          </a:prstGeom>
          <a:noFill/>
          <a:ln w="9525" cap="flat" cmpd="sng">
            <a:solidFill>
              <a:srgbClr val="FF0000"/>
            </a:solidFill>
            <a:prstDash val="solid"/>
            <a:round/>
            <a:headEnd type="none" w="med" len="med"/>
            <a:tailEnd type="triangle" w="med" len="med"/>
          </a:ln>
        </p:spPr>
      </p:cxnSp>
      <p:sp>
        <p:nvSpPr>
          <p:cNvPr id="12" name="Google Shape;139;p20">
            <a:extLst>
              <a:ext uri="{FF2B5EF4-FFF2-40B4-BE49-F238E27FC236}">
                <a16:creationId xmlns:a16="http://schemas.microsoft.com/office/drawing/2014/main" id="{F9236572-7025-F4AA-5D60-BC2568B47E00}"/>
              </a:ext>
            </a:extLst>
          </p:cNvPr>
          <p:cNvSpPr/>
          <p:nvPr/>
        </p:nvSpPr>
        <p:spPr>
          <a:xfrm>
            <a:off x="3943425" y="3418475"/>
            <a:ext cx="1262250" cy="1690500"/>
          </a:xfrm>
          <a:prstGeom prst="roundRect">
            <a:avLst>
              <a:gd name="adj" fmla="val 16667"/>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146;p20">
            <a:extLst>
              <a:ext uri="{FF2B5EF4-FFF2-40B4-BE49-F238E27FC236}">
                <a16:creationId xmlns:a16="http://schemas.microsoft.com/office/drawing/2014/main" id="{A439ED13-7A46-B4F7-782F-3AA12DDD02A2}"/>
              </a:ext>
            </a:extLst>
          </p:cNvPr>
          <p:cNvSpPr/>
          <p:nvPr/>
        </p:nvSpPr>
        <p:spPr>
          <a:xfrm>
            <a:off x="5079676" y="4732625"/>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21" name="Google Shape;147;p20">
            <a:extLst>
              <a:ext uri="{FF2B5EF4-FFF2-40B4-BE49-F238E27FC236}">
                <a16:creationId xmlns:a16="http://schemas.microsoft.com/office/drawing/2014/main" id="{B1C09D4A-6210-1B7B-A2D8-F88323FE635D}"/>
              </a:ext>
            </a:extLst>
          </p:cNvPr>
          <p:cNvSpPr txBox="1"/>
          <p:nvPr/>
        </p:nvSpPr>
        <p:spPr>
          <a:xfrm>
            <a:off x="5016750" y="47244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22" name="Google Shape;148;p20">
            <a:extLst>
              <a:ext uri="{FF2B5EF4-FFF2-40B4-BE49-F238E27FC236}">
                <a16:creationId xmlns:a16="http://schemas.microsoft.com/office/drawing/2014/main" id="{EF4735CE-BB54-1534-BEF7-F60B1704EE43}"/>
              </a:ext>
            </a:extLst>
          </p:cNvPr>
          <p:cNvSpPr txBox="1"/>
          <p:nvPr/>
        </p:nvSpPr>
        <p:spPr>
          <a:xfrm>
            <a:off x="4019625" y="3133600"/>
            <a:ext cx="118605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Authoring</a:t>
            </a:r>
            <a:endParaRPr sz="1200" b="1">
              <a:solidFill>
                <a:schemeClr val="dk1"/>
              </a:solidFill>
            </a:endParaRPr>
          </a:p>
        </p:txBody>
      </p:sp>
      <p:sp>
        <p:nvSpPr>
          <p:cNvPr id="28" name="Google Shape;154;p20">
            <a:extLst>
              <a:ext uri="{FF2B5EF4-FFF2-40B4-BE49-F238E27FC236}">
                <a16:creationId xmlns:a16="http://schemas.microsoft.com/office/drawing/2014/main" id="{D04F0E20-1ADE-D757-11A9-540D7C7DFD26}"/>
              </a:ext>
            </a:extLst>
          </p:cNvPr>
          <p:cNvSpPr txBox="1"/>
          <p:nvPr/>
        </p:nvSpPr>
        <p:spPr>
          <a:xfrm>
            <a:off x="7320900" y="3124200"/>
            <a:ext cx="15945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Publishing</a:t>
            </a:r>
            <a:endParaRPr sz="1200" b="1">
              <a:solidFill>
                <a:schemeClr val="dk1"/>
              </a:solidFill>
            </a:endParaRPr>
          </a:p>
        </p:txBody>
      </p:sp>
      <p:sp>
        <p:nvSpPr>
          <p:cNvPr id="29" name="Google Shape;155;p20">
            <a:extLst>
              <a:ext uri="{FF2B5EF4-FFF2-40B4-BE49-F238E27FC236}">
                <a16:creationId xmlns:a16="http://schemas.microsoft.com/office/drawing/2014/main" id="{5B13E25E-3E96-A680-3BFB-0694B6C78355}"/>
              </a:ext>
            </a:extLst>
          </p:cNvPr>
          <p:cNvSpPr/>
          <p:nvPr/>
        </p:nvSpPr>
        <p:spPr>
          <a:xfrm>
            <a:off x="7662900" y="3418475"/>
            <a:ext cx="917400" cy="1610255"/>
          </a:xfrm>
          <a:prstGeom prst="roundRect">
            <a:avLst>
              <a:gd name="adj" fmla="val 16667"/>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Google Shape;156;p20">
            <a:extLst>
              <a:ext uri="{FF2B5EF4-FFF2-40B4-BE49-F238E27FC236}">
                <a16:creationId xmlns:a16="http://schemas.microsoft.com/office/drawing/2014/main" id="{E2C4ED55-E85C-A83D-173C-70963DA9C8A9}"/>
              </a:ext>
            </a:extLst>
          </p:cNvPr>
          <p:cNvSpPr txBox="1"/>
          <p:nvPr/>
        </p:nvSpPr>
        <p:spPr>
          <a:xfrm>
            <a:off x="7765650" y="3505200"/>
            <a:ext cx="844950" cy="15696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HTML5</a:t>
            </a:r>
            <a:endParaRPr sz="900">
              <a:solidFill>
                <a:schemeClr val="dk1"/>
              </a:solidFill>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br>
              <a:rPr lang="en" sz="900">
                <a:solidFill>
                  <a:schemeClr val="dk1"/>
                </a:solidFill>
              </a:rPr>
            </a:br>
            <a:r>
              <a:rPr lang="en" sz="900">
                <a:solidFill>
                  <a:schemeClr val="dk1"/>
                </a:solidFill>
              </a:rPr>
              <a:t>PDF</a:t>
            </a:r>
            <a:br>
              <a:rPr lang="en" sz="900">
                <a:solidFill>
                  <a:schemeClr val="dk1"/>
                </a:solidFill>
              </a:rPr>
            </a:br>
            <a:br>
              <a:rPr lang="en" sz="900">
                <a:solidFill>
                  <a:schemeClr val="dk1"/>
                </a:solidFill>
              </a:rPr>
            </a:br>
            <a:br>
              <a:rPr lang="en" sz="900">
                <a:solidFill>
                  <a:schemeClr val="dk1"/>
                </a:solidFill>
              </a:rPr>
            </a:br>
            <a:r>
              <a:rPr lang="en" sz="900">
                <a:solidFill>
                  <a:schemeClr val="dk1"/>
                </a:solidFill>
              </a:rPr>
              <a:t>AI LLM</a:t>
            </a:r>
            <a:br>
              <a:rPr lang="en" sz="900">
                <a:solidFill>
                  <a:schemeClr val="dk1"/>
                </a:solidFill>
              </a:rPr>
            </a:br>
            <a:br>
              <a:rPr lang="en" sz="900">
                <a:solidFill>
                  <a:schemeClr val="dk1"/>
                </a:solidFill>
              </a:rPr>
            </a:br>
            <a:br>
              <a:rPr lang="en" sz="900">
                <a:solidFill>
                  <a:schemeClr val="dk1"/>
                </a:solidFill>
              </a:rPr>
            </a:br>
            <a:r>
              <a:rPr lang="en" sz="900">
                <a:solidFill>
                  <a:schemeClr val="dk1"/>
                </a:solidFill>
              </a:rPr>
              <a:t>Support</a:t>
            </a:r>
            <a:endParaRPr sz="900">
              <a:solidFill>
                <a:schemeClr val="dk1"/>
              </a:solidFill>
            </a:endParaRPr>
          </a:p>
        </p:txBody>
      </p:sp>
      <p:sp>
        <p:nvSpPr>
          <p:cNvPr id="31" name="Google Shape;157;p20">
            <a:extLst>
              <a:ext uri="{FF2B5EF4-FFF2-40B4-BE49-F238E27FC236}">
                <a16:creationId xmlns:a16="http://schemas.microsoft.com/office/drawing/2014/main" id="{24B15E8F-7600-5E7F-7FC9-71DC2371AE26}"/>
              </a:ext>
            </a:extLst>
          </p:cNvPr>
          <p:cNvSpPr txBox="1"/>
          <p:nvPr/>
        </p:nvSpPr>
        <p:spPr>
          <a:xfrm>
            <a:off x="4024813" y="3477538"/>
            <a:ext cx="1075800" cy="143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MS Word</a:t>
            </a:r>
            <a:br>
              <a:rPr lang="en" sz="900">
                <a:solidFill>
                  <a:schemeClr val="dk1"/>
                </a:solidFill>
              </a:rPr>
            </a:br>
            <a:endParaRPr sz="900">
              <a:solidFill>
                <a:schemeClr val="dk1"/>
              </a:solidFill>
            </a:endParaRPr>
          </a:p>
          <a:p>
            <a:pPr marL="0" lvl="0" indent="0" algn="l" rtl="0">
              <a:spcBef>
                <a:spcPts val="0"/>
              </a:spcBef>
              <a:spcAft>
                <a:spcPts val="0"/>
              </a:spcAft>
              <a:buNone/>
            </a:pPr>
            <a:r>
              <a:rPr lang="en" sz="900">
                <a:solidFill>
                  <a:schemeClr val="dk1"/>
                </a:solidFill>
              </a:rPr>
              <a:t>HTML Editor</a:t>
            </a:r>
            <a:endParaRPr sz="900">
              <a:solidFill>
                <a:schemeClr val="dk1"/>
              </a:solidFill>
            </a:endParaRPr>
          </a:p>
          <a:p>
            <a:pPr marL="0" lvl="0" indent="0" algn="l" rtl="0">
              <a:spcBef>
                <a:spcPts val="0"/>
              </a:spcBef>
              <a:spcAft>
                <a:spcPts val="0"/>
              </a:spcAft>
              <a:buNone/>
            </a:pPr>
            <a:br>
              <a:rPr lang="en" sz="900">
                <a:solidFill>
                  <a:schemeClr val="dk1"/>
                </a:solidFill>
              </a:rPr>
            </a:br>
            <a:r>
              <a:rPr lang="en" sz="900">
                <a:solidFill>
                  <a:schemeClr val="dk1"/>
                </a:solidFill>
              </a:rPr>
              <a:t>Markdown Editor</a:t>
            </a:r>
            <a:endParaRPr sz="900">
              <a:solidFill>
                <a:schemeClr val="dk1"/>
              </a:solidFill>
            </a:endParaRPr>
          </a:p>
          <a:p>
            <a:pPr marL="0" lvl="0" indent="0" algn="l" rtl="0">
              <a:spcBef>
                <a:spcPts val="0"/>
              </a:spcBef>
              <a:spcAft>
                <a:spcPts val="0"/>
              </a:spcAft>
              <a:buNone/>
            </a:pPr>
            <a:br>
              <a:rPr lang="en" sz="900">
                <a:solidFill>
                  <a:schemeClr val="dk1"/>
                </a:solidFill>
              </a:rPr>
            </a:br>
            <a:r>
              <a:rPr lang="en" sz="900">
                <a:solidFill>
                  <a:schemeClr val="dk1"/>
                </a:solidFill>
              </a:rPr>
              <a:t>Confluence</a:t>
            </a:r>
            <a:endParaRPr sz="900">
              <a:solidFill>
                <a:schemeClr val="dk1"/>
              </a:solidFill>
            </a:endParaRPr>
          </a:p>
          <a:p>
            <a:pPr marL="0" lvl="0" indent="0" algn="l" rtl="0">
              <a:spcBef>
                <a:spcPts val="0"/>
              </a:spcBef>
              <a:spcAft>
                <a:spcPts val="0"/>
              </a:spcAft>
              <a:buNone/>
            </a:pPr>
            <a:br>
              <a:rPr lang="en" sz="900">
                <a:solidFill>
                  <a:schemeClr val="dk1"/>
                </a:solidFill>
              </a:rPr>
            </a:br>
            <a:r>
              <a:rPr lang="en" sz="900">
                <a:solidFill>
                  <a:schemeClr val="dk1"/>
                </a:solidFill>
              </a:rPr>
              <a:t>VS Code Editor</a:t>
            </a:r>
            <a:endParaRPr sz="900">
              <a:solidFill>
                <a:schemeClr val="dk1"/>
              </a:solidFill>
            </a:endParaRPr>
          </a:p>
        </p:txBody>
      </p:sp>
      <p:sp>
        <p:nvSpPr>
          <p:cNvPr id="32" name="Google Shape;146;p20">
            <a:extLst>
              <a:ext uri="{FF2B5EF4-FFF2-40B4-BE49-F238E27FC236}">
                <a16:creationId xmlns:a16="http://schemas.microsoft.com/office/drawing/2014/main" id="{17E2EA4C-4A9E-FB43-0E65-6B82C096A72F}"/>
              </a:ext>
            </a:extLst>
          </p:cNvPr>
          <p:cNvSpPr/>
          <p:nvPr/>
        </p:nvSpPr>
        <p:spPr>
          <a:xfrm>
            <a:off x="5079676" y="4333325"/>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33" name="Google Shape;147;p20">
            <a:extLst>
              <a:ext uri="{FF2B5EF4-FFF2-40B4-BE49-F238E27FC236}">
                <a16:creationId xmlns:a16="http://schemas.microsoft.com/office/drawing/2014/main" id="{B2C51B2C-6548-3AFD-6A7A-8E8E645408B7}"/>
              </a:ext>
            </a:extLst>
          </p:cNvPr>
          <p:cNvSpPr txBox="1"/>
          <p:nvPr/>
        </p:nvSpPr>
        <p:spPr>
          <a:xfrm>
            <a:off x="5061075" y="43251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34" name="Google Shape;146;p20">
            <a:extLst>
              <a:ext uri="{FF2B5EF4-FFF2-40B4-BE49-F238E27FC236}">
                <a16:creationId xmlns:a16="http://schemas.microsoft.com/office/drawing/2014/main" id="{FE4329F2-A419-0341-60D9-4FA3D4E784CB}"/>
              </a:ext>
            </a:extLst>
          </p:cNvPr>
          <p:cNvSpPr/>
          <p:nvPr/>
        </p:nvSpPr>
        <p:spPr>
          <a:xfrm>
            <a:off x="5124001" y="3876125"/>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35" name="Google Shape;147;p20">
            <a:extLst>
              <a:ext uri="{FF2B5EF4-FFF2-40B4-BE49-F238E27FC236}">
                <a16:creationId xmlns:a16="http://schemas.microsoft.com/office/drawing/2014/main" id="{8F596B36-29C5-4045-AA39-205263776101}"/>
              </a:ext>
            </a:extLst>
          </p:cNvPr>
          <p:cNvSpPr txBox="1"/>
          <p:nvPr/>
        </p:nvSpPr>
        <p:spPr>
          <a:xfrm>
            <a:off x="5061075" y="38679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36" name="Google Shape;146;p20">
            <a:extLst>
              <a:ext uri="{FF2B5EF4-FFF2-40B4-BE49-F238E27FC236}">
                <a16:creationId xmlns:a16="http://schemas.microsoft.com/office/drawing/2014/main" id="{90A38C23-72D3-4A47-B53F-031E6B8BC40D}"/>
              </a:ext>
            </a:extLst>
          </p:cNvPr>
          <p:cNvSpPr/>
          <p:nvPr/>
        </p:nvSpPr>
        <p:spPr>
          <a:xfrm>
            <a:off x="5124001" y="3509224"/>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37" name="Google Shape;147;p20">
            <a:extLst>
              <a:ext uri="{FF2B5EF4-FFF2-40B4-BE49-F238E27FC236}">
                <a16:creationId xmlns:a16="http://schemas.microsoft.com/office/drawing/2014/main" id="{36F2A479-FACD-EA29-C10B-F7AFC2F0F38A}"/>
              </a:ext>
            </a:extLst>
          </p:cNvPr>
          <p:cNvSpPr txBox="1"/>
          <p:nvPr/>
        </p:nvSpPr>
        <p:spPr>
          <a:xfrm>
            <a:off x="5061075" y="35052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46" name="TextBox 45">
            <a:extLst>
              <a:ext uri="{FF2B5EF4-FFF2-40B4-BE49-F238E27FC236}">
                <a16:creationId xmlns:a16="http://schemas.microsoft.com/office/drawing/2014/main" id="{24BB7755-F5C0-3CB0-B4C3-A80161B1550B}"/>
              </a:ext>
            </a:extLst>
          </p:cNvPr>
          <p:cNvSpPr txBox="1"/>
          <p:nvPr/>
        </p:nvSpPr>
        <p:spPr>
          <a:xfrm>
            <a:off x="371009" y="762000"/>
            <a:ext cx="1596912" cy="369332"/>
          </a:xfrm>
          <a:prstGeom prst="rect">
            <a:avLst/>
          </a:prstGeom>
          <a:noFill/>
        </p:spPr>
        <p:txBody>
          <a:bodyPr wrap="none" rtlCol="0">
            <a:spAutoFit/>
          </a:bodyPr>
          <a:lstStyle/>
          <a:p>
            <a:r>
              <a:rPr lang="en-US" b="1"/>
              <a:t>Big picture</a:t>
            </a:r>
          </a:p>
        </p:txBody>
      </p:sp>
      <p:sp>
        <p:nvSpPr>
          <p:cNvPr id="52" name="TextBox 51">
            <a:extLst>
              <a:ext uri="{FF2B5EF4-FFF2-40B4-BE49-F238E27FC236}">
                <a16:creationId xmlns:a16="http://schemas.microsoft.com/office/drawing/2014/main" id="{183C07F5-F534-4F0B-FEED-54D1FFD44D8F}"/>
              </a:ext>
            </a:extLst>
          </p:cNvPr>
          <p:cNvSpPr txBox="1"/>
          <p:nvPr/>
        </p:nvSpPr>
        <p:spPr>
          <a:xfrm>
            <a:off x="533400" y="1447800"/>
            <a:ext cx="8077200" cy="646331"/>
          </a:xfrm>
          <a:prstGeom prst="rect">
            <a:avLst/>
          </a:prstGeom>
          <a:noFill/>
        </p:spPr>
        <p:txBody>
          <a:bodyPr wrap="square" rtlCol="0">
            <a:spAutoFit/>
          </a:bodyPr>
          <a:lstStyle/>
          <a:p>
            <a:r>
              <a:rPr lang="en-US"/>
              <a:t>Word processors and unstructured editors provide a unified environment for authoring and publishing individual documents.  </a:t>
            </a:r>
          </a:p>
        </p:txBody>
      </p:sp>
    </p:spTree>
    <p:extLst>
      <p:ext uri="{BB962C8B-B14F-4D97-AF65-F5344CB8AC3E}">
        <p14:creationId xmlns:p14="http://schemas.microsoft.com/office/powerpoint/2010/main" val="347018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F6AA8-D129-368E-8983-3ACD893DA4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ED7BC-E599-D77A-D3BD-8EC25DAEE51D}"/>
              </a:ext>
            </a:extLst>
          </p:cNvPr>
          <p:cNvSpPr>
            <a:spLocks noGrp="1"/>
          </p:cNvSpPr>
          <p:nvPr>
            <p:ph type="title"/>
          </p:nvPr>
        </p:nvSpPr>
        <p:spPr>
          <a:xfrm>
            <a:off x="304800" y="274638"/>
            <a:ext cx="7467600" cy="487362"/>
          </a:xfrm>
        </p:spPr>
        <p:txBody>
          <a:bodyPr/>
          <a:lstStyle/>
          <a:p>
            <a:r>
              <a:rPr lang="en-US"/>
              <a:t>What is structured content?</a:t>
            </a:r>
          </a:p>
        </p:txBody>
      </p:sp>
      <p:sp>
        <p:nvSpPr>
          <p:cNvPr id="8" name="Google Shape;135;p20">
            <a:extLst>
              <a:ext uri="{FF2B5EF4-FFF2-40B4-BE49-F238E27FC236}">
                <a16:creationId xmlns:a16="http://schemas.microsoft.com/office/drawing/2014/main" id="{0D916E1D-F7EE-68A4-2E75-43D98B2FE14B}"/>
              </a:ext>
            </a:extLst>
          </p:cNvPr>
          <p:cNvSpPr/>
          <p:nvPr/>
        </p:nvSpPr>
        <p:spPr>
          <a:xfrm>
            <a:off x="533400" y="3830775"/>
            <a:ext cx="1010124" cy="572724"/>
          </a:xfrm>
          <a:prstGeom prst="flowChartDocumen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137;p20">
            <a:extLst>
              <a:ext uri="{FF2B5EF4-FFF2-40B4-BE49-F238E27FC236}">
                <a16:creationId xmlns:a16="http://schemas.microsoft.com/office/drawing/2014/main" id="{0B043CAB-9C1F-1B41-4AB5-90FEB50E56A8}"/>
              </a:ext>
            </a:extLst>
          </p:cNvPr>
          <p:cNvSpPr/>
          <p:nvPr/>
        </p:nvSpPr>
        <p:spPr>
          <a:xfrm>
            <a:off x="381000" y="3983175"/>
            <a:ext cx="1010124" cy="572724"/>
          </a:xfrm>
          <a:prstGeom prst="flowChartDocumen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138;p20">
            <a:extLst>
              <a:ext uri="{FF2B5EF4-FFF2-40B4-BE49-F238E27FC236}">
                <a16:creationId xmlns:a16="http://schemas.microsoft.com/office/drawing/2014/main" id="{9A68C3DC-F1F7-9B85-48C5-B2B80A3E1092}"/>
              </a:ext>
            </a:extLst>
          </p:cNvPr>
          <p:cNvSpPr txBox="1"/>
          <p:nvPr/>
        </p:nvSpPr>
        <p:spPr>
          <a:xfrm>
            <a:off x="405650" y="3916300"/>
            <a:ext cx="927600"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1"/>
                </a:solidFill>
              </a:rPr>
              <a:t>DTDs</a:t>
            </a:r>
            <a:br>
              <a:rPr lang="en" sz="1200">
                <a:solidFill>
                  <a:schemeClr val="dk1"/>
                </a:solidFill>
              </a:rPr>
            </a:br>
            <a:r>
              <a:rPr lang="en" sz="1200">
                <a:solidFill>
                  <a:schemeClr val="dk1"/>
                </a:solidFill>
              </a:rPr>
              <a:t>RelaxNG</a:t>
            </a:r>
            <a:endParaRPr sz="1200">
              <a:solidFill>
                <a:schemeClr val="dk1"/>
              </a:solidFill>
            </a:endParaRPr>
          </a:p>
        </p:txBody>
      </p:sp>
      <p:sp>
        <p:nvSpPr>
          <p:cNvPr id="12" name="Google Shape;139;p20">
            <a:extLst>
              <a:ext uri="{FF2B5EF4-FFF2-40B4-BE49-F238E27FC236}">
                <a16:creationId xmlns:a16="http://schemas.microsoft.com/office/drawing/2014/main" id="{DBA4F87F-E4C7-7283-4130-6CA89E64A3EF}"/>
              </a:ext>
            </a:extLst>
          </p:cNvPr>
          <p:cNvSpPr/>
          <p:nvPr/>
        </p:nvSpPr>
        <p:spPr>
          <a:xfrm>
            <a:off x="3943425" y="3418475"/>
            <a:ext cx="1262250" cy="1690500"/>
          </a:xfrm>
          <a:prstGeom prst="roundRect">
            <a:avLst>
              <a:gd name="adj" fmla="val 16667"/>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146;p20">
            <a:extLst>
              <a:ext uri="{FF2B5EF4-FFF2-40B4-BE49-F238E27FC236}">
                <a16:creationId xmlns:a16="http://schemas.microsoft.com/office/drawing/2014/main" id="{0C637952-281B-EA19-CD32-8817CD86BC5D}"/>
              </a:ext>
            </a:extLst>
          </p:cNvPr>
          <p:cNvSpPr/>
          <p:nvPr/>
        </p:nvSpPr>
        <p:spPr>
          <a:xfrm>
            <a:off x="5079676" y="4732625"/>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21" name="Google Shape;147;p20">
            <a:extLst>
              <a:ext uri="{FF2B5EF4-FFF2-40B4-BE49-F238E27FC236}">
                <a16:creationId xmlns:a16="http://schemas.microsoft.com/office/drawing/2014/main" id="{0AC41A19-3AF1-1471-6AF5-625E5C4CCE5A}"/>
              </a:ext>
            </a:extLst>
          </p:cNvPr>
          <p:cNvSpPr txBox="1"/>
          <p:nvPr/>
        </p:nvSpPr>
        <p:spPr>
          <a:xfrm>
            <a:off x="5016750" y="47244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22" name="Google Shape;148;p20">
            <a:extLst>
              <a:ext uri="{FF2B5EF4-FFF2-40B4-BE49-F238E27FC236}">
                <a16:creationId xmlns:a16="http://schemas.microsoft.com/office/drawing/2014/main" id="{3F952D96-EF50-C8B2-16E8-1BE7275EB215}"/>
              </a:ext>
            </a:extLst>
          </p:cNvPr>
          <p:cNvSpPr txBox="1"/>
          <p:nvPr/>
        </p:nvSpPr>
        <p:spPr>
          <a:xfrm>
            <a:off x="4019625" y="3133600"/>
            <a:ext cx="118605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Authoring</a:t>
            </a:r>
            <a:endParaRPr sz="1200" b="1">
              <a:solidFill>
                <a:schemeClr val="dk1"/>
              </a:solidFill>
            </a:endParaRPr>
          </a:p>
        </p:txBody>
      </p:sp>
      <p:sp>
        <p:nvSpPr>
          <p:cNvPr id="25" name="Google Shape;151;p20">
            <a:extLst>
              <a:ext uri="{FF2B5EF4-FFF2-40B4-BE49-F238E27FC236}">
                <a16:creationId xmlns:a16="http://schemas.microsoft.com/office/drawing/2014/main" id="{520D7E6D-8600-36B8-03EE-982656006EC8}"/>
              </a:ext>
            </a:extLst>
          </p:cNvPr>
          <p:cNvSpPr txBox="1"/>
          <p:nvPr/>
        </p:nvSpPr>
        <p:spPr>
          <a:xfrm>
            <a:off x="677725" y="3741575"/>
            <a:ext cx="865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Style Guide</a:t>
            </a:r>
            <a:endParaRPr sz="900">
              <a:solidFill>
                <a:schemeClr val="dk1"/>
              </a:solidFill>
            </a:endParaRPr>
          </a:p>
        </p:txBody>
      </p:sp>
      <p:cxnSp>
        <p:nvCxnSpPr>
          <p:cNvPr id="26" name="Google Shape;152;p20">
            <a:extLst>
              <a:ext uri="{FF2B5EF4-FFF2-40B4-BE49-F238E27FC236}">
                <a16:creationId xmlns:a16="http://schemas.microsoft.com/office/drawing/2014/main" id="{758292A7-0973-F34F-BAE4-C46CF21FB262}"/>
              </a:ext>
            </a:extLst>
          </p:cNvPr>
          <p:cNvCxnSpPr>
            <a:cxnSpLocks/>
          </p:cNvCxnSpPr>
          <p:nvPr/>
        </p:nvCxnSpPr>
        <p:spPr>
          <a:xfrm>
            <a:off x="1543524" y="4204825"/>
            <a:ext cx="2399901" cy="0"/>
          </a:xfrm>
          <a:prstGeom prst="straightConnector1">
            <a:avLst/>
          </a:prstGeom>
          <a:noFill/>
          <a:ln w="9525" cap="flat" cmpd="sng">
            <a:solidFill>
              <a:srgbClr val="FF0000"/>
            </a:solidFill>
            <a:prstDash val="solid"/>
            <a:round/>
            <a:headEnd type="none" w="med" len="med"/>
            <a:tailEnd type="triangle" w="med" len="med"/>
          </a:ln>
        </p:spPr>
      </p:cxnSp>
      <p:sp>
        <p:nvSpPr>
          <p:cNvPr id="27" name="Google Shape;153;p20">
            <a:extLst>
              <a:ext uri="{FF2B5EF4-FFF2-40B4-BE49-F238E27FC236}">
                <a16:creationId xmlns:a16="http://schemas.microsoft.com/office/drawing/2014/main" id="{0AFA7B32-5B36-1A2D-C879-D6D35B834901}"/>
              </a:ext>
            </a:extLst>
          </p:cNvPr>
          <p:cNvSpPr txBox="1"/>
          <p:nvPr/>
        </p:nvSpPr>
        <p:spPr>
          <a:xfrm>
            <a:off x="381000" y="3276600"/>
            <a:ext cx="1165262"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Structure</a:t>
            </a:r>
            <a:br>
              <a:rPr lang="en" sz="1200" b="1">
                <a:solidFill>
                  <a:schemeClr val="dk1"/>
                </a:solidFill>
              </a:rPr>
            </a:br>
            <a:r>
              <a:rPr lang="en" sz="1200" b="1">
                <a:solidFill>
                  <a:schemeClr val="dk1"/>
                </a:solidFill>
              </a:rPr>
              <a:t>definitions</a:t>
            </a:r>
            <a:endParaRPr sz="1200" b="1">
              <a:solidFill>
                <a:schemeClr val="dk1"/>
              </a:solidFill>
            </a:endParaRPr>
          </a:p>
        </p:txBody>
      </p:sp>
      <p:sp>
        <p:nvSpPr>
          <p:cNvPr id="31" name="Google Shape;157;p20">
            <a:extLst>
              <a:ext uri="{FF2B5EF4-FFF2-40B4-BE49-F238E27FC236}">
                <a16:creationId xmlns:a16="http://schemas.microsoft.com/office/drawing/2014/main" id="{AC7C31D1-A629-98B5-9499-EC6E7A9F6F3B}"/>
              </a:ext>
            </a:extLst>
          </p:cNvPr>
          <p:cNvSpPr txBox="1"/>
          <p:nvPr/>
        </p:nvSpPr>
        <p:spPr>
          <a:xfrm>
            <a:off x="4024813" y="3477538"/>
            <a:ext cx="1075800" cy="17081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XML desktop editor</a:t>
            </a:r>
            <a:br>
              <a:rPr lang="en" sz="900">
                <a:solidFill>
                  <a:schemeClr val="dk1"/>
                </a:solidFill>
              </a:rPr>
            </a:br>
            <a:endParaRPr sz="900">
              <a:solidFill>
                <a:schemeClr val="dk1"/>
              </a:solidFill>
            </a:endParaRPr>
          </a:p>
          <a:p>
            <a:pPr marL="0" lvl="0" indent="0" algn="l" rtl="0">
              <a:spcBef>
                <a:spcPts val="0"/>
              </a:spcBef>
              <a:spcAft>
                <a:spcPts val="0"/>
              </a:spcAft>
              <a:buNone/>
            </a:pPr>
            <a:r>
              <a:rPr lang="en" sz="900">
                <a:solidFill>
                  <a:schemeClr val="dk1"/>
                </a:solidFill>
              </a:rPr>
              <a:t>Text editor</a:t>
            </a:r>
            <a:endParaRPr sz="900">
              <a:solidFill>
                <a:schemeClr val="dk1"/>
              </a:solidFill>
            </a:endParaRPr>
          </a:p>
          <a:p>
            <a:pPr marL="0" lvl="0" indent="0" algn="l" rtl="0">
              <a:spcBef>
                <a:spcPts val="0"/>
              </a:spcBef>
              <a:spcAft>
                <a:spcPts val="0"/>
              </a:spcAft>
              <a:buNone/>
            </a:pPr>
            <a:br>
              <a:rPr lang="en" sz="900">
                <a:solidFill>
                  <a:schemeClr val="dk1"/>
                </a:solidFill>
              </a:rPr>
            </a:br>
            <a:r>
              <a:rPr lang="en" sz="900">
                <a:solidFill>
                  <a:schemeClr val="dk1"/>
                </a:solidFill>
              </a:rPr>
              <a:t>DITA web editor</a:t>
            </a:r>
            <a:endParaRPr sz="900">
              <a:solidFill>
                <a:schemeClr val="dk1"/>
              </a:solidFill>
            </a:endParaRPr>
          </a:p>
          <a:p>
            <a:pPr marL="0" lvl="0" indent="0" algn="l" rtl="0">
              <a:spcBef>
                <a:spcPts val="0"/>
              </a:spcBef>
              <a:spcAft>
                <a:spcPts val="0"/>
              </a:spcAft>
              <a:buNone/>
            </a:pPr>
            <a:br>
              <a:rPr lang="en" sz="900">
                <a:solidFill>
                  <a:schemeClr val="dk1"/>
                </a:solidFill>
              </a:rPr>
            </a:br>
            <a:r>
              <a:rPr lang="en" sz="900">
                <a:solidFill>
                  <a:schemeClr val="dk1"/>
                </a:solidFill>
              </a:rPr>
              <a:t>VS Code Editor</a:t>
            </a:r>
            <a:br>
              <a:rPr lang="en" sz="900">
                <a:solidFill>
                  <a:schemeClr val="dk1"/>
                </a:solidFill>
              </a:rPr>
            </a:br>
            <a:r>
              <a:rPr lang="en" sz="900">
                <a:solidFill>
                  <a:schemeClr val="dk1"/>
                </a:solidFill>
              </a:rPr>
              <a:t>with DITA extension</a:t>
            </a:r>
            <a:endParaRPr sz="900">
              <a:solidFill>
                <a:schemeClr val="dk1"/>
              </a:solidFill>
            </a:endParaRPr>
          </a:p>
        </p:txBody>
      </p:sp>
      <p:sp>
        <p:nvSpPr>
          <p:cNvPr id="32" name="Google Shape;146;p20">
            <a:extLst>
              <a:ext uri="{FF2B5EF4-FFF2-40B4-BE49-F238E27FC236}">
                <a16:creationId xmlns:a16="http://schemas.microsoft.com/office/drawing/2014/main" id="{6AB95A31-4FA6-09A1-FD20-37752537BBE3}"/>
              </a:ext>
            </a:extLst>
          </p:cNvPr>
          <p:cNvSpPr/>
          <p:nvPr/>
        </p:nvSpPr>
        <p:spPr>
          <a:xfrm>
            <a:off x="5079676" y="4333325"/>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33" name="Google Shape;147;p20">
            <a:extLst>
              <a:ext uri="{FF2B5EF4-FFF2-40B4-BE49-F238E27FC236}">
                <a16:creationId xmlns:a16="http://schemas.microsoft.com/office/drawing/2014/main" id="{02EAAF58-B3A0-8518-FADB-26DB6E6FFF7E}"/>
              </a:ext>
            </a:extLst>
          </p:cNvPr>
          <p:cNvSpPr txBox="1"/>
          <p:nvPr/>
        </p:nvSpPr>
        <p:spPr>
          <a:xfrm>
            <a:off x="5061075" y="43251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34" name="Google Shape;146;p20">
            <a:extLst>
              <a:ext uri="{FF2B5EF4-FFF2-40B4-BE49-F238E27FC236}">
                <a16:creationId xmlns:a16="http://schemas.microsoft.com/office/drawing/2014/main" id="{50D7CAE3-74F1-AA2B-2C08-9D56588794F6}"/>
              </a:ext>
            </a:extLst>
          </p:cNvPr>
          <p:cNvSpPr/>
          <p:nvPr/>
        </p:nvSpPr>
        <p:spPr>
          <a:xfrm>
            <a:off x="5124001" y="3876125"/>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35" name="Google Shape;147;p20">
            <a:extLst>
              <a:ext uri="{FF2B5EF4-FFF2-40B4-BE49-F238E27FC236}">
                <a16:creationId xmlns:a16="http://schemas.microsoft.com/office/drawing/2014/main" id="{5CE8568E-1DE2-0AFF-83FD-04ED3A532F3D}"/>
              </a:ext>
            </a:extLst>
          </p:cNvPr>
          <p:cNvSpPr txBox="1"/>
          <p:nvPr/>
        </p:nvSpPr>
        <p:spPr>
          <a:xfrm>
            <a:off x="5061075" y="38679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36" name="Google Shape;146;p20">
            <a:extLst>
              <a:ext uri="{FF2B5EF4-FFF2-40B4-BE49-F238E27FC236}">
                <a16:creationId xmlns:a16="http://schemas.microsoft.com/office/drawing/2014/main" id="{7F829946-445F-CBE7-426E-A48EDB0C700B}"/>
              </a:ext>
            </a:extLst>
          </p:cNvPr>
          <p:cNvSpPr/>
          <p:nvPr/>
        </p:nvSpPr>
        <p:spPr>
          <a:xfrm>
            <a:off x="5124001" y="3509224"/>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37" name="Google Shape;147;p20">
            <a:extLst>
              <a:ext uri="{FF2B5EF4-FFF2-40B4-BE49-F238E27FC236}">
                <a16:creationId xmlns:a16="http://schemas.microsoft.com/office/drawing/2014/main" id="{2061A907-31E2-9F96-6B10-C1878A9CFB0A}"/>
              </a:ext>
            </a:extLst>
          </p:cNvPr>
          <p:cNvSpPr txBox="1"/>
          <p:nvPr/>
        </p:nvSpPr>
        <p:spPr>
          <a:xfrm>
            <a:off x="5061075" y="35052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46" name="TextBox 45">
            <a:extLst>
              <a:ext uri="{FF2B5EF4-FFF2-40B4-BE49-F238E27FC236}">
                <a16:creationId xmlns:a16="http://schemas.microsoft.com/office/drawing/2014/main" id="{B396042C-C5AF-A2C5-CF74-9492718B0A25}"/>
              </a:ext>
            </a:extLst>
          </p:cNvPr>
          <p:cNvSpPr txBox="1"/>
          <p:nvPr/>
        </p:nvSpPr>
        <p:spPr>
          <a:xfrm>
            <a:off x="371009" y="762000"/>
            <a:ext cx="1596912" cy="369332"/>
          </a:xfrm>
          <a:prstGeom prst="rect">
            <a:avLst/>
          </a:prstGeom>
          <a:noFill/>
        </p:spPr>
        <p:txBody>
          <a:bodyPr wrap="none" rtlCol="0">
            <a:spAutoFit/>
          </a:bodyPr>
          <a:lstStyle/>
          <a:p>
            <a:r>
              <a:rPr lang="en-US" b="1"/>
              <a:t>Big picture</a:t>
            </a:r>
          </a:p>
        </p:txBody>
      </p:sp>
      <p:sp>
        <p:nvSpPr>
          <p:cNvPr id="52" name="TextBox 51">
            <a:extLst>
              <a:ext uri="{FF2B5EF4-FFF2-40B4-BE49-F238E27FC236}">
                <a16:creationId xmlns:a16="http://schemas.microsoft.com/office/drawing/2014/main" id="{C4BF5497-D160-18AC-9849-22B0ECAB5401}"/>
              </a:ext>
            </a:extLst>
          </p:cNvPr>
          <p:cNvSpPr txBox="1"/>
          <p:nvPr/>
        </p:nvSpPr>
        <p:spPr>
          <a:xfrm>
            <a:off x="533400" y="1447800"/>
            <a:ext cx="8077200" cy="1200329"/>
          </a:xfrm>
          <a:prstGeom prst="rect">
            <a:avLst/>
          </a:prstGeom>
          <a:noFill/>
        </p:spPr>
        <p:txBody>
          <a:bodyPr wrap="square" rtlCol="0">
            <a:spAutoFit/>
          </a:bodyPr>
          <a:lstStyle/>
          <a:p>
            <a:r>
              <a:rPr lang="en-US"/>
              <a:t>Structured content depends on formal definitions for content types, content hierarchy, and semantic elements required for a valid XML, database, JSON, or DITA document. DITA documents declare that they use XML syntax and instances of a particular DTD. </a:t>
            </a:r>
          </a:p>
        </p:txBody>
      </p:sp>
      <p:sp>
        <p:nvSpPr>
          <p:cNvPr id="15" name="TextBox 14">
            <a:extLst>
              <a:ext uri="{FF2B5EF4-FFF2-40B4-BE49-F238E27FC236}">
                <a16:creationId xmlns:a16="http://schemas.microsoft.com/office/drawing/2014/main" id="{0C087A4A-C1D7-B108-A1A8-FAC0B3D7CB13}"/>
              </a:ext>
            </a:extLst>
          </p:cNvPr>
          <p:cNvSpPr txBox="1"/>
          <p:nvPr/>
        </p:nvSpPr>
        <p:spPr>
          <a:xfrm>
            <a:off x="511237" y="2596275"/>
            <a:ext cx="10058400" cy="523220"/>
          </a:xfrm>
          <a:prstGeom prst="rect">
            <a:avLst/>
          </a:prstGeom>
          <a:noFill/>
        </p:spPr>
        <p:txBody>
          <a:bodyPr wrap="square">
            <a:spAutoFit/>
          </a:bodyPr>
          <a:lstStyle/>
          <a:p>
            <a:r>
              <a:rPr lang="en-US" sz="1400">
                <a:latin typeface="Courier New" panose="02070309020205020404" pitchFamily="49" charset="0"/>
                <a:cs typeface="Courier New" panose="02070309020205020404" pitchFamily="49" charset="0"/>
              </a:rPr>
              <a:t>&lt;?xml version="1.0" encoding="UTF-8"?&gt;</a:t>
            </a:r>
          </a:p>
          <a:p>
            <a:r>
              <a:rPr lang="en-US" sz="1400">
                <a:latin typeface="Courier New" panose="02070309020205020404" pitchFamily="49" charset="0"/>
                <a:cs typeface="Courier New" panose="02070309020205020404" pitchFamily="49" charset="0"/>
              </a:rPr>
              <a:t>&lt;!DOCTYPE concept PUBLIC "-//OASIS//DTD DITA 2.x Concept//EN" "concept.dtd"&gt;</a:t>
            </a:r>
          </a:p>
        </p:txBody>
      </p:sp>
    </p:spTree>
    <p:extLst>
      <p:ext uri="{BB962C8B-B14F-4D97-AF65-F5344CB8AC3E}">
        <p14:creationId xmlns:p14="http://schemas.microsoft.com/office/powerpoint/2010/main" val="2292985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454B4-9742-4F96-A1FA-79B08D5D0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A6F58F-541A-4E4C-587A-388AFA16B54A}"/>
              </a:ext>
            </a:extLst>
          </p:cNvPr>
          <p:cNvSpPr>
            <a:spLocks noGrp="1"/>
          </p:cNvSpPr>
          <p:nvPr>
            <p:ph type="title"/>
          </p:nvPr>
        </p:nvSpPr>
        <p:spPr>
          <a:xfrm>
            <a:off x="304800" y="274638"/>
            <a:ext cx="7467600" cy="487362"/>
          </a:xfrm>
        </p:spPr>
        <p:txBody>
          <a:bodyPr/>
          <a:lstStyle/>
          <a:p>
            <a:r>
              <a:rPr lang="en-US"/>
              <a:t>What is structured content?</a:t>
            </a:r>
          </a:p>
        </p:txBody>
      </p:sp>
      <p:sp>
        <p:nvSpPr>
          <p:cNvPr id="8" name="Google Shape;135;p20">
            <a:extLst>
              <a:ext uri="{FF2B5EF4-FFF2-40B4-BE49-F238E27FC236}">
                <a16:creationId xmlns:a16="http://schemas.microsoft.com/office/drawing/2014/main" id="{CC15F517-0750-B345-7556-23118E2C4B75}"/>
              </a:ext>
            </a:extLst>
          </p:cNvPr>
          <p:cNvSpPr/>
          <p:nvPr/>
        </p:nvSpPr>
        <p:spPr>
          <a:xfrm>
            <a:off x="533400" y="3830775"/>
            <a:ext cx="1010124" cy="572724"/>
          </a:xfrm>
          <a:prstGeom prst="flowChartDocumen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137;p20">
            <a:extLst>
              <a:ext uri="{FF2B5EF4-FFF2-40B4-BE49-F238E27FC236}">
                <a16:creationId xmlns:a16="http://schemas.microsoft.com/office/drawing/2014/main" id="{FA531B76-0515-B024-C54C-CEF4C0B27ADA}"/>
              </a:ext>
            </a:extLst>
          </p:cNvPr>
          <p:cNvSpPr/>
          <p:nvPr/>
        </p:nvSpPr>
        <p:spPr>
          <a:xfrm>
            <a:off x="381000" y="3983175"/>
            <a:ext cx="1010124" cy="572724"/>
          </a:xfrm>
          <a:prstGeom prst="flowChartDocumen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138;p20">
            <a:extLst>
              <a:ext uri="{FF2B5EF4-FFF2-40B4-BE49-F238E27FC236}">
                <a16:creationId xmlns:a16="http://schemas.microsoft.com/office/drawing/2014/main" id="{CF314B5F-966E-0AB6-01A9-A56B044236FC}"/>
              </a:ext>
            </a:extLst>
          </p:cNvPr>
          <p:cNvSpPr txBox="1"/>
          <p:nvPr/>
        </p:nvSpPr>
        <p:spPr>
          <a:xfrm>
            <a:off x="405650" y="3916300"/>
            <a:ext cx="927600"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1"/>
                </a:solidFill>
              </a:rPr>
              <a:t>DTDs</a:t>
            </a:r>
            <a:br>
              <a:rPr lang="en" sz="1200">
                <a:solidFill>
                  <a:schemeClr val="dk1"/>
                </a:solidFill>
              </a:rPr>
            </a:br>
            <a:r>
              <a:rPr lang="en" sz="1200">
                <a:solidFill>
                  <a:schemeClr val="dk1"/>
                </a:solidFill>
              </a:rPr>
              <a:t>RelaxNG</a:t>
            </a:r>
            <a:endParaRPr sz="1200">
              <a:solidFill>
                <a:schemeClr val="dk1"/>
              </a:solidFill>
            </a:endParaRPr>
          </a:p>
        </p:txBody>
      </p:sp>
      <p:sp>
        <p:nvSpPr>
          <p:cNvPr id="12" name="Google Shape;139;p20">
            <a:extLst>
              <a:ext uri="{FF2B5EF4-FFF2-40B4-BE49-F238E27FC236}">
                <a16:creationId xmlns:a16="http://schemas.microsoft.com/office/drawing/2014/main" id="{4DE5974C-93A5-395F-E373-16F44A579E3B}"/>
              </a:ext>
            </a:extLst>
          </p:cNvPr>
          <p:cNvSpPr/>
          <p:nvPr/>
        </p:nvSpPr>
        <p:spPr>
          <a:xfrm>
            <a:off x="3943425" y="3418475"/>
            <a:ext cx="1262250" cy="1690500"/>
          </a:xfrm>
          <a:prstGeom prst="roundRect">
            <a:avLst>
              <a:gd name="adj" fmla="val 16667"/>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146;p20">
            <a:extLst>
              <a:ext uri="{FF2B5EF4-FFF2-40B4-BE49-F238E27FC236}">
                <a16:creationId xmlns:a16="http://schemas.microsoft.com/office/drawing/2014/main" id="{C9C8E721-966E-E0E2-6E6E-9F30104D5E63}"/>
              </a:ext>
            </a:extLst>
          </p:cNvPr>
          <p:cNvSpPr/>
          <p:nvPr/>
        </p:nvSpPr>
        <p:spPr>
          <a:xfrm>
            <a:off x="5079676" y="4732625"/>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21" name="Google Shape;147;p20">
            <a:extLst>
              <a:ext uri="{FF2B5EF4-FFF2-40B4-BE49-F238E27FC236}">
                <a16:creationId xmlns:a16="http://schemas.microsoft.com/office/drawing/2014/main" id="{2EEF376A-CD5C-1F3C-85BD-9A7DF4930FB9}"/>
              </a:ext>
            </a:extLst>
          </p:cNvPr>
          <p:cNvSpPr txBox="1"/>
          <p:nvPr/>
        </p:nvSpPr>
        <p:spPr>
          <a:xfrm>
            <a:off x="5016750" y="47244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22" name="Google Shape;148;p20">
            <a:extLst>
              <a:ext uri="{FF2B5EF4-FFF2-40B4-BE49-F238E27FC236}">
                <a16:creationId xmlns:a16="http://schemas.microsoft.com/office/drawing/2014/main" id="{A9987089-F973-DB09-377C-B4AF6C7B05E3}"/>
              </a:ext>
            </a:extLst>
          </p:cNvPr>
          <p:cNvSpPr txBox="1"/>
          <p:nvPr/>
        </p:nvSpPr>
        <p:spPr>
          <a:xfrm>
            <a:off x="4019625" y="3133600"/>
            <a:ext cx="118605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Authoring</a:t>
            </a:r>
            <a:endParaRPr sz="1200" b="1">
              <a:solidFill>
                <a:schemeClr val="dk1"/>
              </a:solidFill>
            </a:endParaRPr>
          </a:p>
        </p:txBody>
      </p:sp>
      <p:sp>
        <p:nvSpPr>
          <p:cNvPr id="25" name="Google Shape;151;p20">
            <a:extLst>
              <a:ext uri="{FF2B5EF4-FFF2-40B4-BE49-F238E27FC236}">
                <a16:creationId xmlns:a16="http://schemas.microsoft.com/office/drawing/2014/main" id="{39AB8BAB-AF67-04B2-B9C6-19FB9DF772F4}"/>
              </a:ext>
            </a:extLst>
          </p:cNvPr>
          <p:cNvSpPr txBox="1"/>
          <p:nvPr/>
        </p:nvSpPr>
        <p:spPr>
          <a:xfrm>
            <a:off x="677725" y="3741575"/>
            <a:ext cx="865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Style Guide</a:t>
            </a:r>
            <a:endParaRPr sz="900">
              <a:solidFill>
                <a:schemeClr val="dk1"/>
              </a:solidFill>
            </a:endParaRPr>
          </a:p>
        </p:txBody>
      </p:sp>
      <p:cxnSp>
        <p:nvCxnSpPr>
          <p:cNvPr id="26" name="Google Shape;152;p20">
            <a:extLst>
              <a:ext uri="{FF2B5EF4-FFF2-40B4-BE49-F238E27FC236}">
                <a16:creationId xmlns:a16="http://schemas.microsoft.com/office/drawing/2014/main" id="{74E231FF-E9C5-DE97-C291-ABDCBE078985}"/>
              </a:ext>
            </a:extLst>
          </p:cNvPr>
          <p:cNvCxnSpPr>
            <a:cxnSpLocks/>
          </p:cNvCxnSpPr>
          <p:nvPr/>
        </p:nvCxnSpPr>
        <p:spPr>
          <a:xfrm>
            <a:off x="1543524" y="4204825"/>
            <a:ext cx="2399901" cy="0"/>
          </a:xfrm>
          <a:prstGeom prst="straightConnector1">
            <a:avLst/>
          </a:prstGeom>
          <a:noFill/>
          <a:ln w="9525" cap="flat" cmpd="sng">
            <a:solidFill>
              <a:srgbClr val="FF0000"/>
            </a:solidFill>
            <a:prstDash val="solid"/>
            <a:round/>
            <a:headEnd type="none" w="med" len="med"/>
            <a:tailEnd type="triangle" w="med" len="med"/>
          </a:ln>
        </p:spPr>
      </p:cxnSp>
      <p:sp>
        <p:nvSpPr>
          <p:cNvPr id="27" name="Google Shape;153;p20">
            <a:extLst>
              <a:ext uri="{FF2B5EF4-FFF2-40B4-BE49-F238E27FC236}">
                <a16:creationId xmlns:a16="http://schemas.microsoft.com/office/drawing/2014/main" id="{D9A70228-68F6-691C-D06E-47BDF23F09BF}"/>
              </a:ext>
            </a:extLst>
          </p:cNvPr>
          <p:cNvSpPr txBox="1"/>
          <p:nvPr/>
        </p:nvSpPr>
        <p:spPr>
          <a:xfrm>
            <a:off x="381000" y="3276600"/>
            <a:ext cx="1165262"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Structure</a:t>
            </a:r>
            <a:br>
              <a:rPr lang="en" sz="1200" b="1">
                <a:solidFill>
                  <a:schemeClr val="dk1"/>
                </a:solidFill>
              </a:rPr>
            </a:br>
            <a:r>
              <a:rPr lang="en" sz="1200" b="1">
                <a:solidFill>
                  <a:schemeClr val="dk1"/>
                </a:solidFill>
              </a:rPr>
              <a:t>definitions</a:t>
            </a:r>
            <a:endParaRPr sz="1200" b="1">
              <a:solidFill>
                <a:schemeClr val="dk1"/>
              </a:solidFill>
            </a:endParaRPr>
          </a:p>
        </p:txBody>
      </p:sp>
      <p:sp>
        <p:nvSpPr>
          <p:cNvPr id="31" name="Google Shape;157;p20">
            <a:extLst>
              <a:ext uri="{FF2B5EF4-FFF2-40B4-BE49-F238E27FC236}">
                <a16:creationId xmlns:a16="http://schemas.microsoft.com/office/drawing/2014/main" id="{9B6D7AB3-7893-E667-2688-C54E3E88CC21}"/>
              </a:ext>
            </a:extLst>
          </p:cNvPr>
          <p:cNvSpPr txBox="1"/>
          <p:nvPr/>
        </p:nvSpPr>
        <p:spPr>
          <a:xfrm>
            <a:off x="4024813" y="3477538"/>
            <a:ext cx="1075800" cy="17081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XML desktop editor</a:t>
            </a:r>
            <a:br>
              <a:rPr lang="en" sz="900">
                <a:solidFill>
                  <a:schemeClr val="dk1"/>
                </a:solidFill>
              </a:rPr>
            </a:br>
            <a:endParaRPr sz="900">
              <a:solidFill>
                <a:schemeClr val="dk1"/>
              </a:solidFill>
            </a:endParaRPr>
          </a:p>
          <a:p>
            <a:pPr marL="0" lvl="0" indent="0" algn="l" rtl="0">
              <a:spcBef>
                <a:spcPts val="0"/>
              </a:spcBef>
              <a:spcAft>
                <a:spcPts val="0"/>
              </a:spcAft>
              <a:buNone/>
            </a:pPr>
            <a:r>
              <a:rPr lang="en" sz="900">
                <a:solidFill>
                  <a:schemeClr val="dk1"/>
                </a:solidFill>
              </a:rPr>
              <a:t>Text editor</a:t>
            </a:r>
            <a:endParaRPr sz="900">
              <a:solidFill>
                <a:schemeClr val="dk1"/>
              </a:solidFill>
            </a:endParaRPr>
          </a:p>
          <a:p>
            <a:pPr marL="0" lvl="0" indent="0" algn="l" rtl="0">
              <a:spcBef>
                <a:spcPts val="0"/>
              </a:spcBef>
              <a:spcAft>
                <a:spcPts val="0"/>
              </a:spcAft>
              <a:buNone/>
            </a:pPr>
            <a:br>
              <a:rPr lang="en" sz="900">
                <a:solidFill>
                  <a:schemeClr val="dk1"/>
                </a:solidFill>
              </a:rPr>
            </a:br>
            <a:r>
              <a:rPr lang="en" sz="900">
                <a:solidFill>
                  <a:schemeClr val="dk1"/>
                </a:solidFill>
              </a:rPr>
              <a:t>DITA web editor</a:t>
            </a:r>
            <a:endParaRPr sz="900">
              <a:solidFill>
                <a:schemeClr val="dk1"/>
              </a:solidFill>
            </a:endParaRPr>
          </a:p>
          <a:p>
            <a:pPr marL="0" lvl="0" indent="0" algn="l" rtl="0">
              <a:spcBef>
                <a:spcPts val="0"/>
              </a:spcBef>
              <a:spcAft>
                <a:spcPts val="0"/>
              </a:spcAft>
              <a:buNone/>
            </a:pPr>
            <a:br>
              <a:rPr lang="en" sz="900">
                <a:solidFill>
                  <a:schemeClr val="dk1"/>
                </a:solidFill>
              </a:rPr>
            </a:br>
            <a:r>
              <a:rPr lang="en" sz="900">
                <a:solidFill>
                  <a:schemeClr val="dk1"/>
                </a:solidFill>
              </a:rPr>
              <a:t>VS Code Editor</a:t>
            </a:r>
            <a:br>
              <a:rPr lang="en" sz="900">
                <a:solidFill>
                  <a:schemeClr val="dk1"/>
                </a:solidFill>
              </a:rPr>
            </a:br>
            <a:r>
              <a:rPr lang="en" sz="900">
                <a:solidFill>
                  <a:schemeClr val="dk1"/>
                </a:solidFill>
              </a:rPr>
              <a:t>with DITA extension</a:t>
            </a:r>
            <a:endParaRPr sz="900">
              <a:solidFill>
                <a:schemeClr val="dk1"/>
              </a:solidFill>
            </a:endParaRPr>
          </a:p>
        </p:txBody>
      </p:sp>
      <p:sp>
        <p:nvSpPr>
          <p:cNvPr id="32" name="Google Shape;146;p20">
            <a:extLst>
              <a:ext uri="{FF2B5EF4-FFF2-40B4-BE49-F238E27FC236}">
                <a16:creationId xmlns:a16="http://schemas.microsoft.com/office/drawing/2014/main" id="{BCE70894-F395-1ED2-D75E-FBA599695412}"/>
              </a:ext>
            </a:extLst>
          </p:cNvPr>
          <p:cNvSpPr/>
          <p:nvPr/>
        </p:nvSpPr>
        <p:spPr>
          <a:xfrm>
            <a:off x="5079676" y="4333325"/>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33" name="Google Shape;147;p20">
            <a:extLst>
              <a:ext uri="{FF2B5EF4-FFF2-40B4-BE49-F238E27FC236}">
                <a16:creationId xmlns:a16="http://schemas.microsoft.com/office/drawing/2014/main" id="{C0381F0C-8696-E839-45EA-DA1A3C29926D}"/>
              </a:ext>
            </a:extLst>
          </p:cNvPr>
          <p:cNvSpPr txBox="1"/>
          <p:nvPr/>
        </p:nvSpPr>
        <p:spPr>
          <a:xfrm>
            <a:off x="5061075" y="43251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34" name="Google Shape;146;p20">
            <a:extLst>
              <a:ext uri="{FF2B5EF4-FFF2-40B4-BE49-F238E27FC236}">
                <a16:creationId xmlns:a16="http://schemas.microsoft.com/office/drawing/2014/main" id="{7B34FAD7-E721-3E45-8234-2FCD1AA84C6F}"/>
              </a:ext>
            </a:extLst>
          </p:cNvPr>
          <p:cNvSpPr/>
          <p:nvPr/>
        </p:nvSpPr>
        <p:spPr>
          <a:xfrm>
            <a:off x="5124001" y="3876125"/>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35" name="Google Shape;147;p20">
            <a:extLst>
              <a:ext uri="{FF2B5EF4-FFF2-40B4-BE49-F238E27FC236}">
                <a16:creationId xmlns:a16="http://schemas.microsoft.com/office/drawing/2014/main" id="{7C70F1BB-2681-91DE-3240-17CD95A45A96}"/>
              </a:ext>
            </a:extLst>
          </p:cNvPr>
          <p:cNvSpPr txBox="1"/>
          <p:nvPr/>
        </p:nvSpPr>
        <p:spPr>
          <a:xfrm>
            <a:off x="5061075" y="38679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36" name="Google Shape;146;p20">
            <a:extLst>
              <a:ext uri="{FF2B5EF4-FFF2-40B4-BE49-F238E27FC236}">
                <a16:creationId xmlns:a16="http://schemas.microsoft.com/office/drawing/2014/main" id="{AACF6C78-91A5-08FC-4801-3090984AB3F6}"/>
              </a:ext>
            </a:extLst>
          </p:cNvPr>
          <p:cNvSpPr/>
          <p:nvPr/>
        </p:nvSpPr>
        <p:spPr>
          <a:xfrm>
            <a:off x="5124001" y="3509224"/>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37" name="Google Shape;147;p20">
            <a:extLst>
              <a:ext uri="{FF2B5EF4-FFF2-40B4-BE49-F238E27FC236}">
                <a16:creationId xmlns:a16="http://schemas.microsoft.com/office/drawing/2014/main" id="{6FC38149-83CD-A0F2-A6A5-49D22A90C521}"/>
              </a:ext>
            </a:extLst>
          </p:cNvPr>
          <p:cNvSpPr txBox="1"/>
          <p:nvPr/>
        </p:nvSpPr>
        <p:spPr>
          <a:xfrm>
            <a:off x="5061075" y="35052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46" name="TextBox 45">
            <a:extLst>
              <a:ext uri="{FF2B5EF4-FFF2-40B4-BE49-F238E27FC236}">
                <a16:creationId xmlns:a16="http://schemas.microsoft.com/office/drawing/2014/main" id="{27719D9D-629F-05C3-CBEE-FA469E6B0511}"/>
              </a:ext>
            </a:extLst>
          </p:cNvPr>
          <p:cNvSpPr txBox="1"/>
          <p:nvPr/>
        </p:nvSpPr>
        <p:spPr>
          <a:xfrm>
            <a:off x="371009" y="762000"/>
            <a:ext cx="1596912" cy="369332"/>
          </a:xfrm>
          <a:prstGeom prst="rect">
            <a:avLst/>
          </a:prstGeom>
          <a:noFill/>
        </p:spPr>
        <p:txBody>
          <a:bodyPr wrap="none" rtlCol="0">
            <a:spAutoFit/>
          </a:bodyPr>
          <a:lstStyle/>
          <a:p>
            <a:r>
              <a:rPr lang="en-US" b="1"/>
              <a:t>Big picture</a:t>
            </a:r>
          </a:p>
        </p:txBody>
      </p:sp>
      <p:sp>
        <p:nvSpPr>
          <p:cNvPr id="52" name="TextBox 51">
            <a:extLst>
              <a:ext uri="{FF2B5EF4-FFF2-40B4-BE49-F238E27FC236}">
                <a16:creationId xmlns:a16="http://schemas.microsoft.com/office/drawing/2014/main" id="{908F6B3C-6BD7-92C7-543F-DC8B8E266E70}"/>
              </a:ext>
            </a:extLst>
          </p:cNvPr>
          <p:cNvSpPr txBox="1"/>
          <p:nvPr/>
        </p:nvSpPr>
        <p:spPr>
          <a:xfrm>
            <a:off x="533400" y="1447800"/>
            <a:ext cx="8077200" cy="1754326"/>
          </a:xfrm>
          <a:prstGeom prst="rect">
            <a:avLst/>
          </a:prstGeom>
          <a:noFill/>
        </p:spPr>
        <p:txBody>
          <a:bodyPr wrap="square" rtlCol="0">
            <a:spAutoFit/>
          </a:bodyPr>
          <a:lstStyle/>
          <a:p>
            <a:r>
              <a:rPr lang="en-US"/>
              <a:t>DITA editors typically have integrated XML parsers. As we enter content in the editor, that content gets reviewed by the integrated parser. If the content complies with the DTD declared in the document, the content in </a:t>
            </a:r>
            <a:r>
              <a:rPr lang="en-US" b="1"/>
              <a:t>valid</a:t>
            </a:r>
            <a:r>
              <a:rPr lang="en-US"/>
              <a:t>. If the content deviates from the DTD, the parser evaluates the content as </a:t>
            </a:r>
            <a:r>
              <a:rPr lang="en-US" b="1"/>
              <a:t>invalid</a:t>
            </a:r>
            <a:r>
              <a:rPr lang="en-US"/>
              <a:t> and (typically) suggests corrections. </a:t>
            </a:r>
          </a:p>
        </p:txBody>
      </p:sp>
      <p:sp>
        <p:nvSpPr>
          <p:cNvPr id="3" name="Arrow: Left-Right 2">
            <a:extLst>
              <a:ext uri="{FF2B5EF4-FFF2-40B4-BE49-F238E27FC236}">
                <a16:creationId xmlns:a16="http://schemas.microsoft.com/office/drawing/2014/main" id="{2A185413-BD91-E188-E364-3BDD726F8DFB}"/>
              </a:ext>
            </a:extLst>
          </p:cNvPr>
          <p:cNvSpPr/>
          <p:nvPr/>
        </p:nvSpPr>
        <p:spPr>
          <a:xfrm>
            <a:off x="1821726" y="3886200"/>
            <a:ext cx="1905000" cy="609598"/>
          </a:xfrm>
          <a:prstGeom prst="leftRightArrow">
            <a:avLst/>
          </a:prstGeom>
          <a:solidFill>
            <a:srgbClr val="BCFC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148;p20">
            <a:extLst>
              <a:ext uri="{FF2B5EF4-FFF2-40B4-BE49-F238E27FC236}">
                <a16:creationId xmlns:a16="http://schemas.microsoft.com/office/drawing/2014/main" id="{49BB0396-A3BA-8D06-9F26-9B60813BC36B}"/>
              </a:ext>
            </a:extLst>
          </p:cNvPr>
          <p:cNvSpPr txBox="1"/>
          <p:nvPr/>
        </p:nvSpPr>
        <p:spPr>
          <a:xfrm>
            <a:off x="1828800" y="4006348"/>
            <a:ext cx="19050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Validation/Parsing</a:t>
            </a:r>
            <a:endParaRPr sz="1200" b="1">
              <a:solidFill>
                <a:schemeClr val="dk1"/>
              </a:solidFill>
            </a:endParaRPr>
          </a:p>
        </p:txBody>
      </p:sp>
    </p:spTree>
    <p:extLst>
      <p:ext uri="{BB962C8B-B14F-4D97-AF65-F5344CB8AC3E}">
        <p14:creationId xmlns:p14="http://schemas.microsoft.com/office/powerpoint/2010/main" val="353061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664D9-9AAD-5C15-5C75-FEE70EF1F2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6E4937-91AE-D931-171B-203567037CDB}"/>
              </a:ext>
            </a:extLst>
          </p:cNvPr>
          <p:cNvSpPr>
            <a:spLocks noGrp="1"/>
          </p:cNvSpPr>
          <p:nvPr>
            <p:ph type="title"/>
          </p:nvPr>
        </p:nvSpPr>
        <p:spPr>
          <a:xfrm>
            <a:off x="304800" y="274638"/>
            <a:ext cx="7467600" cy="487362"/>
          </a:xfrm>
        </p:spPr>
        <p:txBody>
          <a:bodyPr/>
          <a:lstStyle/>
          <a:p>
            <a:r>
              <a:rPr lang="en-US"/>
              <a:t>What is structured content?</a:t>
            </a:r>
          </a:p>
        </p:txBody>
      </p:sp>
      <p:cxnSp>
        <p:nvCxnSpPr>
          <p:cNvPr id="4" name="Google Shape;131;p20">
            <a:extLst>
              <a:ext uri="{FF2B5EF4-FFF2-40B4-BE49-F238E27FC236}">
                <a16:creationId xmlns:a16="http://schemas.microsoft.com/office/drawing/2014/main" id="{36012083-BA85-3B31-85B6-D657C0A546A5}"/>
              </a:ext>
            </a:extLst>
          </p:cNvPr>
          <p:cNvCxnSpPr>
            <a:cxnSpLocks/>
          </p:cNvCxnSpPr>
          <p:nvPr/>
        </p:nvCxnSpPr>
        <p:spPr>
          <a:xfrm>
            <a:off x="5820900" y="3657600"/>
            <a:ext cx="1842000" cy="0"/>
          </a:xfrm>
          <a:prstGeom prst="straightConnector1">
            <a:avLst/>
          </a:prstGeom>
          <a:noFill/>
          <a:ln w="9525" cap="flat" cmpd="sng">
            <a:solidFill>
              <a:srgbClr val="FF0000"/>
            </a:solidFill>
            <a:prstDash val="solid"/>
            <a:round/>
            <a:headEnd type="none" w="med" len="med"/>
            <a:tailEnd type="triangle" w="med" len="med"/>
          </a:ln>
        </p:spPr>
      </p:cxnSp>
      <p:cxnSp>
        <p:nvCxnSpPr>
          <p:cNvPr id="5" name="Google Shape;132;p20">
            <a:extLst>
              <a:ext uri="{FF2B5EF4-FFF2-40B4-BE49-F238E27FC236}">
                <a16:creationId xmlns:a16="http://schemas.microsoft.com/office/drawing/2014/main" id="{642FDD70-E595-88DE-0EC4-2C6BFBAA1E4F}"/>
              </a:ext>
            </a:extLst>
          </p:cNvPr>
          <p:cNvCxnSpPr>
            <a:cxnSpLocks/>
          </p:cNvCxnSpPr>
          <p:nvPr/>
        </p:nvCxnSpPr>
        <p:spPr>
          <a:xfrm>
            <a:off x="5820900" y="4064675"/>
            <a:ext cx="1842000" cy="0"/>
          </a:xfrm>
          <a:prstGeom prst="straightConnector1">
            <a:avLst/>
          </a:prstGeom>
          <a:noFill/>
          <a:ln w="9525" cap="flat" cmpd="sng">
            <a:solidFill>
              <a:srgbClr val="FF0000"/>
            </a:solidFill>
            <a:prstDash val="solid"/>
            <a:round/>
            <a:headEnd type="none" w="med" len="med"/>
            <a:tailEnd type="triangle" w="med" len="med"/>
          </a:ln>
        </p:spPr>
      </p:cxnSp>
      <p:cxnSp>
        <p:nvCxnSpPr>
          <p:cNvPr id="6" name="Google Shape;133;p20">
            <a:extLst>
              <a:ext uri="{FF2B5EF4-FFF2-40B4-BE49-F238E27FC236}">
                <a16:creationId xmlns:a16="http://schemas.microsoft.com/office/drawing/2014/main" id="{A9C779EE-F6D6-C2A4-5D24-FB3743B4404A}"/>
              </a:ext>
            </a:extLst>
          </p:cNvPr>
          <p:cNvCxnSpPr>
            <a:cxnSpLocks/>
          </p:cNvCxnSpPr>
          <p:nvPr/>
        </p:nvCxnSpPr>
        <p:spPr>
          <a:xfrm>
            <a:off x="5820900" y="4419600"/>
            <a:ext cx="1842000" cy="0"/>
          </a:xfrm>
          <a:prstGeom prst="straightConnector1">
            <a:avLst/>
          </a:prstGeom>
          <a:noFill/>
          <a:ln w="9525" cap="flat" cmpd="sng">
            <a:solidFill>
              <a:srgbClr val="FF0000"/>
            </a:solidFill>
            <a:prstDash val="solid"/>
            <a:round/>
            <a:headEnd type="none" w="med" len="med"/>
            <a:tailEnd type="triangle" w="med" len="med"/>
          </a:ln>
        </p:spPr>
      </p:cxnSp>
      <p:cxnSp>
        <p:nvCxnSpPr>
          <p:cNvPr id="7" name="Google Shape;134;p20">
            <a:extLst>
              <a:ext uri="{FF2B5EF4-FFF2-40B4-BE49-F238E27FC236}">
                <a16:creationId xmlns:a16="http://schemas.microsoft.com/office/drawing/2014/main" id="{08BC9B42-5834-AEF6-C89A-F4927CA34A00}"/>
              </a:ext>
            </a:extLst>
          </p:cNvPr>
          <p:cNvCxnSpPr>
            <a:cxnSpLocks/>
          </p:cNvCxnSpPr>
          <p:nvPr/>
        </p:nvCxnSpPr>
        <p:spPr>
          <a:xfrm>
            <a:off x="5820900" y="4800600"/>
            <a:ext cx="1842000" cy="0"/>
          </a:xfrm>
          <a:prstGeom prst="straightConnector1">
            <a:avLst/>
          </a:prstGeom>
          <a:noFill/>
          <a:ln w="9525" cap="flat" cmpd="sng">
            <a:solidFill>
              <a:srgbClr val="FF0000"/>
            </a:solidFill>
            <a:prstDash val="solid"/>
            <a:round/>
            <a:headEnd type="none" w="med" len="med"/>
            <a:tailEnd type="triangle" w="med" len="med"/>
          </a:ln>
        </p:spPr>
      </p:cxnSp>
      <p:sp>
        <p:nvSpPr>
          <p:cNvPr id="8" name="Google Shape;135;p20">
            <a:extLst>
              <a:ext uri="{FF2B5EF4-FFF2-40B4-BE49-F238E27FC236}">
                <a16:creationId xmlns:a16="http://schemas.microsoft.com/office/drawing/2014/main" id="{AC31969D-EFE9-61A8-3326-431CE4A61A84}"/>
              </a:ext>
            </a:extLst>
          </p:cNvPr>
          <p:cNvSpPr/>
          <p:nvPr/>
        </p:nvSpPr>
        <p:spPr>
          <a:xfrm>
            <a:off x="533400" y="3830775"/>
            <a:ext cx="1010124" cy="572724"/>
          </a:xfrm>
          <a:prstGeom prst="flowChartDocumen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137;p20">
            <a:extLst>
              <a:ext uri="{FF2B5EF4-FFF2-40B4-BE49-F238E27FC236}">
                <a16:creationId xmlns:a16="http://schemas.microsoft.com/office/drawing/2014/main" id="{18554ED2-58AA-9812-A866-B3BAC0B279E3}"/>
              </a:ext>
            </a:extLst>
          </p:cNvPr>
          <p:cNvSpPr/>
          <p:nvPr/>
        </p:nvSpPr>
        <p:spPr>
          <a:xfrm>
            <a:off x="381000" y="3983175"/>
            <a:ext cx="1010124" cy="572724"/>
          </a:xfrm>
          <a:prstGeom prst="flowChartDocument">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138;p20">
            <a:extLst>
              <a:ext uri="{FF2B5EF4-FFF2-40B4-BE49-F238E27FC236}">
                <a16:creationId xmlns:a16="http://schemas.microsoft.com/office/drawing/2014/main" id="{589BD2DC-FDC5-2675-5510-E38F923DFCAF}"/>
              </a:ext>
            </a:extLst>
          </p:cNvPr>
          <p:cNvSpPr txBox="1"/>
          <p:nvPr/>
        </p:nvSpPr>
        <p:spPr>
          <a:xfrm>
            <a:off x="405650" y="3916300"/>
            <a:ext cx="927600"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1"/>
                </a:solidFill>
              </a:rPr>
              <a:t>DTDs</a:t>
            </a:r>
            <a:br>
              <a:rPr lang="en" sz="1200">
                <a:solidFill>
                  <a:schemeClr val="dk1"/>
                </a:solidFill>
              </a:rPr>
            </a:br>
            <a:r>
              <a:rPr lang="en" sz="1200">
                <a:solidFill>
                  <a:schemeClr val="dk1"/>
                </a:solidFill>
              </a:rPr>
              <a:t>RelaxNG</a:t>
            </a:r>
            <a:endParaRPr sz="1200">
              <a:solidFill>
                <a:schemeClr val="dk1"/>
              </a:solidFill>
            </a:endParaRPr>
          </a:p>
        </p:txBody>
      </p:sp>
      <p:sp>
        <p:nvSpPr>
          <p:cNvPr id="12" name="Google Shape;139;p20">
            <a:extLst>
              <a:ext uri="{FF2B5EF4-FFF2-40B4-BE49-F238E27FC236}">
                <a16:creationId xmlns:a16="http://schemas.microsoft.com/office/drawing/2014/main" id="{B2611FF4-0FA9-CBB8-CD79-E9A57FD13D20}"/>
              </a:ext>
            </a:extLst>
          </p:cNvPr>
          <p:cNvSpPr/>
          <p:nvPr/>
        </p:nvSpPr>
        <p:spPr>
          <a:xfrm>
            <a:off x="3943425" y="3418475"/>
            <a:ext cx="1262250" cy="1690500"/>
          </a:xfrm>
          <a:prstGeom prst="roundRect">
            <a:avLst>
              <a:gd name="adj" fmla="val 16667"/>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146;p20">
            <a:extLst>
              <a:ext uri="{FF2B5EF4-FFF2-40B4-BE49-F238E27FC236}">
                <a16:creationId xmlns:a16="http://schemas.microsoft.com/office/drawing/2014/main" id="{FED0C4A8-7C13-5A93-2A1E-0EFE99C1184C}"/>
              </a:ext>
            </a:extLst>
          </p:cNvPr>
          <p:cNvSpPr/>
          <p:nvPr/>
        </p:nvSpPr>
        <p:spPr>
          <a:xfrm>
            <a:off x="5079676" y="4732625"/>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21" name="Google Shape;147;p20">
            <a:extLst>
              <a:ext uri="{FF2B5EF4-FFF2-40B4-BE49-F238E27FC236}">
                <a16:creationId xmlns:a16="http://schemas.microsoft.com/office/drawing/2014/main" id="{6F62E9CF-CB13-3C9A-9C1A-D0EE36CF845D}"/>
              </a:ext>
            </a:extLst>
          </p:cNvPr>
          <p:cNvSpPr txBox="1"/>
          <p:nvPr/>
        </p:nvSpPr>
        <p:spPr>
          <a:xfrm>
            <a:off x="5016750" y="47244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22" name="Google Shape;148;p20">
            <a:extLst>
              <a:ext uri="{FF2B5EF4-FFF2-40B4-BE49-F238E27FC236}">
                <a16:creationId xmlns:a16="http://schemas.microsoft.com/office/drawing/2014/main" id="{EE372240-CB1E-383C-96D3-0BBD64E14AC8}"/>
              </a:ext>
            </a:extLst>
          </p:cNvPr>
          <p:cNvSpPr txBox="1"/>
          <p:nvPr/>
        </p:nvSpPr>
        <p:spPr>
          <a:xfrm>
            <a:off x="4019625" y="3133600"/>
            <a:ext cx="118605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Authoring</a:t>
            </a:r>
            <a:endParaRPr sz="1200" b="1">
              <a:solidFill>
                <a:schemeClr val="dk1"/>
              </a:solidFill>
            </a:endParaRPr>
          </a:p>
        </p:txBody>
      </p:sp>
      <p:sp>
        <p:nvSpPr>
          <p:cNvPr id="25" name="Google Shape;151;p20">
            <a:extLst>
              <a:ext uri="{FF2B5EF4-FFF2-40B4-BE49-F238E27FC236}">
                <a16:creationId xmlns:a16="http://schemas.microsoft.com/office/drawing/2014/main" id="{8647B49F-86E3-BF2B-E4E1-FA744524539D}"/>
              </a:ext>
            </a:extLst>
          </p:cNvPr>
          <p:cNvSpPr txBox="1"/>
          <p:nvPr/>
        </p:nvSpPr>
        <p:spPr>
          <a:xfrm>
            <a:off x="677725" y="3741575"/>
            <a:ext cx="865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Style Guide</a:t>
            </a:r>
            <a:endParaRPr sz="900">
              <a:solidFill>
                <a:schemeClr val="dk1"/>
              </a:solidFill>
            </a:endParaRPr>
          </a:p>
        </p:txBody>
      </p:sp>
      <p:cxnSp>
        <p:nvCxnSpPr>
          <p:cNvPr id="26" name="Google Shape;152;p20">
            <a:extLst>
              <a:ext uri="{FF2B5EF4-FFF2-40B4-BE49-F238E27FC236}">
                <a16:creationId xmlns:a16="http://schemas.microsoft.com/office/drawing/2014/main" id="{94C3003F-92AC-DCB7-438F-2BF0C236E9ED}"/>
              </a:ext>
            </a:extLst>
          </p:cNvPr>
          <p:cNvCxnSpPr>
            <a:cxnSpLocks/>
          </p:cNvCxnSpPr>
          <p:nvPr/>
        </p:nvCxnSpPr>
        <p:spPr>
          <a:xfrm>
            <a:off x="1543524" y="4204825"/>
            <a:ext cx="2399901" cy="0"/>
          </a:xfrm>
          <a:prstGeom prst="straightConnector1">
            <a:avLst/>
          </a:prstGeom>
          <a:noFill/>
          <a:ln w="9525" cap="flat" cmpd="sng">
            <a:solidFill>
              <a:srgbClr val="FF0000"/>
            </a:solidFill>
            <a:prstDash val="solid"/>
            <a:round/>
            <a:headEnd type="none" w="med" len="med"/>
            <a:tailEnd type="triangle" w="med" len="med"/>
          </a:ln>
        </p:spPr>
      </p:cxnSp>
      <p:sp>
        <p:nvSpPr>
          <p:cNvPr id="27" name="Google Shape;153;p20">
            <a:extLst>
              <a:ext uri="{FF2B5EF4-FFF2-40B4-BE49-F238E27FC236}">
                <a16:creationId xmlns:a16="http://schemas.microsoft.com/office/drawing/2014/main" id="{F42E62D5-8B5B-4B37-59F0-11C3D2D7890C}"/>
              </a:ext>
            </a:extLst>
          </p:cNvPr>
          <p:cNvSpPr txBox="1"/>
          <p:nvPr/>
        </p:nvSpPr>
        <p:spPr>
          <a:xfrm>
            <a:off x="381000" y="3276600"/>
            <a:ext cx="1165262"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Structure</a:t>
            </a:r>
            <a:br>
              <a:rPr lang="en" sz="1200" b="1">
                <a:solidFill>
                  <a:schemeClr val="dk1"/>
                </a:solidFill>
              </a:rPr>
            </a:br>
            <a:r>
              <a:rPr lang="en" sz="1200" b="1">
                <a:solidFill>
                  <a:schemeClr val="dk1"/>
                </a:solidFill>
              </a:rPr>
              <a:t>definitions</a:t>
            </a:r>
            <a:endParaRPr sz="1200" b="1">
              <a:solidFill>
                <a:schemeClr val="dk1"/>
              </a:solidFill>
            </a:endParaRPr>
          </a:p>
        </p:txBody>
      </p:sp>
      <p:sp>
        <p:nvSpPr>
          <p:cNvPr id="28" name="Google Shape;154;p20">
            <a:extLst>
              <a:ext uri="{FF2B5EF4-FFF2-40B4-BE49-F238E27FC236}">
                <a16:creationId xmlns:a16="http://schemas.microsoft.com/office/drawing/2014/main" id="{210EB462-C7C6-8F8F-A8EF-9F2739B3F165}"/>
              </a:ext>
            </a:extLst>
          </p:cNvPr>
          <p:cNvSpPr txBox="1"/>
          <p:nvPr/>
        </p:nvSpPr>
        <p:spPr>
          <a:xfrm>
            <a:off x="7320900" y="3124200"/>
            <a:ext cx="15945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Publishing</a:t>
            </a:r>
            <a:endParaRPr sz="1200" b="1">
              <a:solidFill>
                <a:schemeClr val="dk1"/>
              </a:solidFill>
            </a:endParaRPr>
          </a:p>
        </p:txBody>
      </p:sp>
      <p:sp>
        <p:nvSpPr>
          <p:cNvPr id="29" name="Google Shape;155;p20">
            <a:extLst>
              <a:ext uri="{FF2B5EF4-FFF2-40B4-BE49-F238E27FC236}">
                <a16:creationId xmlns:a16="http://schemas.microsoft.com/office/drawing/2014/main" id="{81357B06-503D-581C-BEB0-4E471109E434}"/>
              </a:ext>
            </a:extLst>
          </p:cNvPr>
          <p:cNvSpPr/>
          <p:nvPr/>
        </p:nvSpPr>
        <p:spPr>
          <a:xfrm>
            <a:off x="7662900" y="3418475"/>
            <a:ext cx="917400" cy="1610255"/>
          </a:xfrm>
          <a:prstGeom prst="roundRect">
            <a:avLst>
              <a:gd name="adj" fmla="val 16667"/>
            </a:avLst>
          </a:prstGeom>
          <a:solidFill>
            <a:schemeClr val="bg1">
              <a:lumMod val="9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Google Shape;156;p20">
            <a:extLst>
              <a:ext uri="{FF2B5EF4-FFF2-40B4-BE49-F238E27FC236}">
                <a16:creationId xmlns:a16="http://schemas.microsoft.com/office/drawing/2014/main" id="{FB617170-D3F2-BBB1-489B-2E598CFF1EF3}"/>
              </a:ext>
            </a:extLst>
          </p:cNvPr>
          <p:cNvSpPr txBox="1"/>
          <p:nvPr/>
        </p:nvSpPr>
        <p:spPr>
          <a:xfrm>
            <a:off x="7765650" y="3505200"/>
            <a:ext cx="844950" cy="15696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HTML5</a:t>
            </a:r>
            <a:endParaRPr sz="900">
              <a:solidFill>
                <a:schemeClr val="dk1"/>
              </a:solidFill>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br>
              <a:rPr lang="en" sz="900">
                <a:solidFill>
                  <a:schemeClr val="dk1"/>
                </a:solidFill>
              </a:rPr>
            </a:br>
            <a:r>
              <a:rPr lang="en" sz="900">
                <a:solidFill>
                  <a:schemeClr val="dk1"/>
                </a:solidFill>
              </a:rPr>
              <a:t>PDF</a:t>
            </a:r>
            <a:br>
              <a:rPr lang="en" sz="900">
                <a:solidFill>
                  <a:schemeClr val="dk1"/>
                </a:solidFill>
              </a:rPr>
            </a:br>
            <a:br>
              <a:rPr lang="en" sz="900">
                <a:solidFill>
                  <a:schemeClr val="dk1"/>
                </a:solidFill>
              </a:rPr>
            </a:br>
            <a:br>
              <a:rPr lang="en" sz="900">
                <a:solidFill>
                  <a:schemeClr val="dk1"/>
                </a:solidFill>
              </a:rPr>
            </a:br>
            <a:r>
              <a:rPr lang="en" sz="900">
                <a:solidFill>
                  <a:schemeClr val="dk1"/>
                </a:solidFill>
              </a:rPr>
              <a:t>AI LLM</a:t>
            </a:r>
            <a:br>
              <a:rPr lang="en" sz="900">
                <a:solidFill>
                  <a:schemeClr val="dk1"/>
                </a:solidFill>
              </a:rPr>
            </a:br>
            <a:br>
              <a:rPr lang="en" sz="900">
                <a:solidFill>
                  <a:schemeClr val="dk1"/>
                </a:solidFill>
              </a:rPr>
            </a:br>
            <a:br>
              <a:rPr lang="en" sz="900">
                <a:solidFill>
                  <a:schemeClr val="dk1"/>
                </a:solidFill>
              </a:rPr>
            </a:br>
            <a:r>
              <a:rPr lang="en" sz="900">
                <a:solidFill>
                  <a:schemeClr val="dk1"/>
                </a:solidFill>
              </a:rPr>
              <a:t>Support KB</a:t>
            </a:r>
            <a:endParaRPr sz="900">
              <a:solidFill>
                <a:schemeClr val="dk1"/>
              </a:solidFill>
            </a:endParaRPr>
          </a:p>
        </p:txBody>
      </p:sp>
      <p:sp>
        <p:nvSpPr>
          <p:cNvPr id="31" name="Google Shape;157;p20">
            <a:extLst>
              <a:ext uri="{FF2B5EF4-FFF2-40B4-BE49-F238E27FC236}">
                <a16:creationId xmlns:a16="http://schemas.microsoft.com/office/drawing/2014/main" id="{185362E4-46A8-1604-44B5-8452D483537D}"/>
              </a:ext>
            </a:extLst>
          </p:cNvPr>
          <p:cNvSpPr txBox="1"/>
          <p:nvPr/>
        </p:nvSpPr>
        <p:spPr>
          <a:xfrm>
            <a:off x="4024813" y="3477538"/>
            <a:ext cx="1075800" cy="17081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rPr>
              <a:t>XML desktop editor</a:t>
            </a:r>
            <a:br>
              <a:rPr lang="en" sz="900">
                <a:solidFill>
                  <a:schemeClr val="dk1"/>
                </a:solidFill>
              </a:rPr>
            </a:br>
            <a:endParaRPr sz="900">
              <a:solidFill>
                <a:schemeClr val="dk1"/>
              </a:solidFill>
            </a:endParaRPr>
          </a:p>
          <a:p>
            <a:pPr marL="0" lvl="0" indent="0" algn="l" rtl="0">
              <a:spcBef>
                <a:spcPts val="0"/>
              </a:spcBef>
              <a:spcAft>
                <a:spcPts val="0"/>
              </a:spcAft>
              <a:buNone/>
            </a:pPr>
            <a:r>
              <a:rPr lang="en" sz="900">
                <a:solidFill>
                  <a:schemeClr val="dk1"/>
                </a:solidFill>
              </a:rPr>
              <a:t>Text editor</a:t>
            </a:r>
            <a:endParaRPr sz="900">
              <a:solidFill>
                <a:schemeClr val="dk1"/>
              </a:solidFill>
            </a:endParaRPr>
          </a:p>
          <a:p>
            <a:pPr marL="0" lvl="0" indent="0" algn="l" rtl="0">
              <a:spcBef>
                <a:spcPts val="0"/>
              </a:spcBef>
              <a:spcAft>
                <a:spcPts val="0"/>
              </a:spcAft>
              <a:buNone/>
            </a:pPr>
            <a:br>
              <a:rPr lang="en" sz="900">
                <a:solidFill>
                  <a:schemeClr val="dk1"/>
                </a:solidFill>
              </a:rPr>
            </a:br>
            <a:r>
              <a:rPr lang="en" sz="900">
                <a:solidFill>
                  <a:schemeClr val="dk1"/>
                </a:solidFill>
              </a:rPr>
              <a:t>DITA web editor</a:t>
            </a:r>
            <a:endParaRPr sz="900">
              <a:solidFill>
                <a:schemeClr val="dk1"/>
              </a:solidFill>
            </a:endParaRPr>
          </a:p>
          <a:p>
            <a:pPr marL="0" lvl="0" indent="0" algn="l" rtl="0">
              <a:spcBef>
                <a:spcPts val="0"/>
              </a:spcBef>
              <a:spcAft>
                <a:spcPts val="0"/>
              </a:spcAft>
              <a:buNone/>
            </a:pPr>
            <a:br>
              <a:rPr lang="en" sz="900">
                <a:solidFill>
                  <a:schemeClr val="dk1"/>
                </a:solidFill>
              </a:rPr>
            </a:br>
            <a:r>
              <a:rPr lang="en" sz="900">
                <a:solidFill>
                  <a:schemeClr val="dk1"/>
                </a:solidFill>
              </a:rPr>
              <a:t>VS Code Editor</a:t>
            </a:r>
            <a:br>
              <a:rPr lang="en" sz="900">
                <a:solidFill>
                  <a:schemeClr val="dk1"/>
                </a:solidFill>
              </a:rPr>
            </a:br>
            <a:r>
              <a:rPr lang="en" sz="900">
                <a:solidFill>
                  <a:schemeClr val="dk1"/>
                </a:solidFill>
              </a:rPr>
              <a:t>with DITA extension</a:t>
            </a:r>
            <a:endParaRPr sz="900">
              <a:solidFill>
                <a:schemeClr val="dk1"/>
              </a:solidFill>
            </a:endParaRPr>
          </a:p>
        </p:txBody>
      </p:sp>
      <p:sp>
        <p:nvSpPr>
          <p:cNvPr id="32" name="Google Shape;146;p20">
            <a:extLst>
              <a:ext uri="{FF2B5EF4-FFF2-40B4-BE49-F238E27FC236}">
                <a16:creationId xmlns:a16="http://schemas.microsoft.com/office/drawing/2014/main" id="{7127B3BE-ECE5-87FE-BF4A-8898022FDDBF}"/>
              </a:ext>
            </a:extLst>
          </p:cNvPr>
          <p:cNvSpPr/>
          <p:nvPr/>
        </p:nvSpPr>
        <p:spPr>
          <a:xfrm>
            <a:off x="5079676" y="4333325"/>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33" name="Google Shape;147;p20">
            <a:extLst>
              <a:ext uri="{FF2B5EF4-FFF2-40B4-BE49-F238E27FC236}">
                <a16:creationId xmlns:a16="http://schemas.microsoft.com/office/drawing/2014/main" id="{139E7F40-F49E-DA26-F3FC-3E7C78BE9C60}"/>
              </a:ext>
            </a:extLst>
          </p:cNvPr>
          <p:cNvSpPr txBox="1"/>
          <p:nvPr/>
        </p:nvSpPr>
        <p:spPr>
          <a:xfrm>
            <a:off x="5097682" y="4324607"/>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34" name="Google Shape;146;p20">
            <a:extLst>
              <a:ext uri="{FF2B5EF4-FFF2-40B4-BE49-F238E27FC236}">
                <a16:creationId xmlns:a16="http://schemas.microsoft.com/office/drawing/2014/main" id="{DC41AD9D-ED2F-E415-FDA6-25BA2FEC87A3}"/>
              </a:ext>
            </a:extLst>
          </p:cNvPr>
          <p:cNvSpPr/>
          <p:nvPr/>
        </p:nvSpPr>
        <p:spPr>
          <a:xfrm>
            <a:off x="5124001" y="3876125"/>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35" name="Google Shape;147;p20">
            <a:extLst>
              <a:ext uri="{FF2B5EF4-FFF2-40B4-BE49-F238E27FC236}">
                <a16:creationId xmlns:a16="http://schemas.microsoft.com/office/drawing/2014/main" id="{8634BB07-BD78-C8F6-F683-B9019663FE33}"/>
              </a:ext>
            </a:extLst>
          </p:cNvPr>
          <p:cNvSpPr txBox="1"/>
          <p:nvPr/>
        </p:nvSpPr>
        <p:spPr>
          <a:xfrm>
            <a:off x="5061075" y="38679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36" name="Google Shape;146;p20">
            <a:extLst>
              <a:ext uri="{FF2B5EF4-FFF2-40B4-BE49-F238E27FC236}">
                <a16:creationId xmlns:a16="http://schemas.microsoft.com/office/drawing/2014/main" id="{301F59BD-CCAA-C909-B09F-7F5A3EE8FB0B}"/>
              </a:ext>
            </a:extLst>
          </p:cNvPr>
          <p:cNvSpPr/>
          <p:nvPr/>
        </p:nvSpPr>
        <p:spPr>
          <a:xfrm>
            <a:off x="5124001" y="3509224"/>
            <a:ext cx="812688" cy="314875"/>
          </a:xfrm>
          <a:prstGeom prst="flowChartDocumen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4CCCC"/>
              </a:solidFill>
            </a:endParaRPr>
          </a:p>
        </p:txBody>
      </p:sp>
      <p:sp>
        <p:nvSpPr>
          <p:cNvPr id="37" name="Google Shape;147;p20">
            <a:extLst>
              <a:ext uri="{FF2B5EF4-FFF2-40B4-BE49-F238E27FC236}">
                <a16:creationId xmlns:a16="http://schemas.microsoft.com/office/drawing/2014/main" id="{DBCC303A-DEF9-6D16-6C04-872C89ABF4D7}"/>
              </a:ext>
            </a:extLst>
          </p:cNvPr>
          <p:cNvSpPr txBox="1"/>
          <p:nvPr/>
        </p:nvSpPr>
        <p:spPr>
          <a:xfrm>
            <a:off x="5061075" y="3505200"/>
            <a:ext cx="958725"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chemeClr val="dk1"/>
                </a:solidFill>
              </a:rPr>
              <a:t>Document</a:t>
            </a:r>
            <a:endParaRPr sz="900" b="1">
              <a:solidFill>
                <a:schemeClr val="dk1"/>
              </a:solidFill>
            </a:endParaRPr>
          </a:p>
        </p:txBody>
      </p:sp>
      <p:sp>
        <p:nvSpPr>
          <p:cNvPr id="46" name="TextBox 45">
            <a:extLst>
              <a:ext uri="{FF2B5EF4-FFF2-40B4-BE49-F238E27FC236}">
                <a16:creationId xmlns:a16="http://schemas.microsoft.com/office/drawing/2014/main" id="{4ED37F06-CFEE-10BA-0E9F-0E8214C2F46C}"/>
              </a:ext>
            </a:extLst>
          </p:cNvPr>
          <p:cNvSpPr txBox="1"/>
          <p:nvPr/>
        </p:nvSpPr>
        <p:spPr>
          <a:xfrm>
            <a:off x="371009" y="762000"/>
            <a:ext cx="1596912" cy="369332"/>
          </a:xfrm>
          <a:prstGeom prst="rect">
            <a:avLst/>
          </a:prstGeom>
          <a:noFill/>
        </p:spPr>
        <p:txBody>
          <a:bodyPr wrap="none" rtlCol="0">
            <a:spAutoFit/>
          </a:bodyPr>
          <a:lstStyle/>
          <a:p>
            <a:r>
              <a:rPr lang="en-US" b="1"/>
              <a:t>Big picture</a:t>
            </a:r>
          </a:p>
        </p:txBody>
      </p:sp>
      <p:sp>
        <p:nvSpPr>
          <p:cNvPr id="52" name="TextBox 51">
            <a:extLst>
              <a:ext uri="{FF2B5EF4-FFF2-40B4-BE49-F238E27FC236}">
                <a16:creationId xmlns:a16="http://schemas.microsoft.com/office/drawing/2014/main" id="{18A3036F-0823-6A99-C732-888BBD900733}"/>
              </a:ext>
            </a:extLst>
          </p:cNvPr>
          <p:cNvSpPr txBox="1"/>
          <p:nvPr/>
        </p:nvSpPr>
        <p:spPr>
          <a:xfrm>
            <a:off x="533400" y="1447800"/>
            <a:ext cx="8077200" cy="1477328"/>
          </a:xfrm>
          <a:prstGeom prst="rect">
            <a:avLst/>
          </a:prstGeom>
          <a:noFill/>
        </p:spPr>
        <p:txBody>
          <a:bodyPr wrap="square" rtlCol="0">
            <a:spAutoFit/>
          </a:bodyPr>
          <a:lstStyle/>
          <a:p>
            <a:r>
              <a:rPr lang="en-US"/>
              <a:t>When you want to publish content, you submit it to a separate publishing engine (processor). Because the DITA editor and the DITA processor validate against the same DTDs, the content is validated for a second time before it is published. A thousand DITA concept topics will have the same structure. </a:t>
            </a:r>
          </a:p>
        </p:txBody>
      </p:sp>
      <p:sp>
        <p:nvSpPr>
          <p:cNvPr id="3" name="Arrow: Left-Right 2">
            <a:extLst>
              <a:ext uri="{FF2B5EF4-FFF2-40B4-BE49-F238E27FC236}">
                <a16:creationId xmlns:a16="http://schemas.microsoft.com/office/drawing/2014/main" id="{F7E7F489-FE0B-6AD8-80B7-2A90CE87FE6E}"/>
              </a:ext>
            </a:extLst>
          </p:cNvPr>
          <p:cNvSpPr/>
          <p:nvPr/>
        </p:nvSpPr>
        <p:spPr>
          <a:xfrm>
            <a:off x="1821726" y="3886200"/>
            <a:ext cx="1905000" cy="609598"/>
          </a:xfrm>
          <a:prstGeom prst="leftRightArrow">
            <a:avLst/>
          </a:prstGeom>
          <a:solidFill>
            <a:srgbClr val="BCFC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148;p20">
            <a:extLst>
              <a:ext uri="{FF2B5EF4-FFF2-40B4-BE49-F238E27FC236}">
                <a16:creationId xmlns:a16="http://schemas.microsoft.com/office/drawing/2014/main" id="{CD9636B9-FDAB-85E2-DC5D-0ED7DA48EFEF}"/>
              </a:ext>
            </a:extLst>
          </p:cNvPr>
          <p:cNvSpPr txBox="1"/>
          <p:nvPr/>
        </p:nvSpPr>
        <p:spPr>
          <a:xfrm>
            <a:off x="1828800" y="4006348"/>
            <a:ext cx="19050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Validation/Parsing</a:t>
            </a:r>
            <a:endParaRPr sz="1200" b="1">
              <a:solidFill>
                <a:schemeClr val="dk1"/>
              </a:solidFill>
            </a:endParaRPr>
          </a:p>
        </p:txBody>
      </p:sp>
      <p:sp>
        <p:nvSpPr>
          <p:cNvPr id="14" name="Arrow: Left-Right 13">
            <a:extLst>
              <a:ext uri="{FF2B5EF4-FFF2-40B4-BE49-F238E27FC236}">
                <a16:creationId xmlns:a16="http://schemas.microsoft.com/office/drawing/2014/main" id="{CB8ED274-7688-3B8F-F0E2-57BF7693AE11}"/>
              </a:ext>
            </a:extLst>
          </p:cNvPr>
          <p:cNvSpPr/>
          <p:nvPr/>
        </p:nvSpPr>
        <p:spPr>
          <a:xfrm flipV="1">
            <a:off x="6248076" y="3476043"/>
            <a:ext cx="1081925" cy="346215"/>
          </a:xfrm>
          <a:prstGeom prst="leftRightArrow">
            <a:avLst/>
          </a:prstGeom>
          <a:solidFill>
            <a:srgbClr val="BCFC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148;p20">
            <a:extLst>
              <a:ext uri="{FF2B5EF4-FFF2-40B4-BE49-F238E27FC236}">
                <a16:creationId xmlns:a16="http://schemas.microsoft.com/office/drawing/2014/main" id="{26660BB1-9B37-497D-F7C9-4383B83714A2}"/>
              </a:ext>
            </a:extLst>
          </p:cNvPr>
          <p:cNvSpPr txBox="1"/>
          <p:nvPr/>
        </p:nvSpPr>
        <p:spPr>
          <a:xfrm>
            <a:off x="6199558" y="3465223"/>
            <a:ext cx="1231212" cy="37580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Validation</a:t>
            </a:r>
            <a:endParaRPr sz="1200" b="1">
              <a:solidFill>
                <a:schemeClr val="dk1"/>
              </a:solidFill>
            </a:endParaRPr>
          </a:p>
        </p:txBody>
      </p:sp>
      <p:sp>
        <p:nvSpPr>
          <p:cNvPr id="16" name="Arrow: Left-Right 15">
            <a:extLst>
              <a:ext uri="{FF2B5EF4-FFF2-40B4-BE49-F238E27FC236}">
                <a16:creationId xmlns:a16="http://schemas.microsoft.com/office/drawing/2014/main" id="{298516D3-511D-311E-FBA4-94D51E18FA85}"/>
              </a:ext>
            </a:extLst>
          </p:cNvPr>
          <p:cNvSpPr/>
          <p:nvPr/>
        </p:nvSpPr>
        <p:spPr>
          <a:xfrm flipV="1">
            <a:off x="6284906" y="3902214"/>
            <a:ext cx="1081925" cy="346215"/>
          </a:xfrm>
          <a:prstGeom prst="leftRightArrow">
            <a:avLst/>
          </a:prstGeom>
          <a:solidFill>
            <a:srgbClr val="BCFC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48;p20">
            <a:extLst>
              <a:ext uri="{FF2B5EF4-FFF2-40B4-BE49-F238E27FC236}">
                <a16:creationId xmlns:a16="http://schemas.microsoft.com/office/drawing/2014/main" id="{8DB3E647-2A7F-556A-841B-7338DEB26074}"/>
              </a:ext>
            </a:extLst>
          </p:cNvPr>
          <p:cNvSpPr txBox="1"/>
          <p:nvPr/>
        </p:nvSpPr>
        <p:spPr>
          <a:xfrm>
            <a:off x="6236388" y="3891394"/>
            <a:ext cx="1231212" cy="37580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Validation</a:t>
            </a:r>
            <a:endParaRPr sz="1200" b="1">
              <a:solidFill>
                <a:schemeClr val="dk1"/>
              </a:solidFill>
            </a:endParaRPr>
          </a:p>
        </p:txBody>
      </p:sp>
      <p:sp>
        <p:nvSpPr>
          <p:cNvPr id="18" name="Arrow: Left-Right 17">
            <a:extLst>
              <a:ext uri="{FF2B5EF4-FFF2-40B4-BE49-F238E27FC236}">
                <a16:creationId xmlns:a16="http://schemas.microsoft.com/office/drawing/2014/main" id="{4ACEED9F-094E-60D1-C5AD-4CEB0ECD3C58}"/>
              </a:ext>
            </a:extLst>
          </p:cNvPr>
          <p:cNvSpPr/>
          <p:nvPr/>
        </p:nvSpPr>
        <p:spPr>
          <a:xfrm flipV="1">
            <a:off x="6284906" y="4278020"/>
            <a:ext cx="1081925" cy="346215"/>
          </a:xfrm>
          <a:prstGeom prst="leftRightArrow">
            <a:avLst/>
          </a:prstGeom>
          <a:solidFill>
            <a:srgbClr val="BCFC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148;p20">
            <a:extLst>
              <a:ext uri="{FF2B5EF4-FFF2-40B4-BE49-F238E27FC236}">
                <a16:creationId xmlns:a16="http://schemas.microsoft.com/office/drawing/2014/main" id="{374A8792-1113-D2DC-4454-33E8F0C53A19}"/>
              </a:ext>
            </a:extLst>
          </p:cNvPr>
          <p:cNvSpPr txBox="1"/>
          <p:nvPr/>
        </p:nvSpPr>
        <p:spPr>
          <a:xfrm>
            <a:off x="6236388" y="4267200"/>
            <a:ext cx="1231212" cy="37580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Validation</a:t>
            </a:r>
            <a:endParaRPr sz="1200" b="1">
              <a:solidFill>
                <a:schemeClr val="dk1"/>
              </a:solidFill>
            </a:endParaRPr>
          </a:p>
        </p:txBody>
      </p:sp>
      <p:sp>
        <p:nvSpPr>
          <p:cNvPr id="38" name="Arrow: Left-Right 37">
            <a:extLst>
              <a:ext uri="{FF2B5EF4-FFF2-40B4-BE49-F238E27FC236}">
                <a16:creationId xmlns:a16="http://schemas.microsoft.com/office/drawing/2014/main" id="{50FB3101-C04B-284F-9973-87DF89B1DAEE}"/>
              </a:ext>
            </a:extLst>
          </p:cNvPr>
          <p:cNvSpPr/>
          <p:nvPr/>
        </p:nvSpPr>
        <p:spPr>
          <a:xfrm flipV="1">
            <a:off x="6296918" y="4659020"/>
            <a:ext cx="1081925" cy="346215"/>
          </a:xfrm>
          <a:prstGeom prst="leftRightArrow">
            <a:avLst/>
          </a:prstGeom>
          <a:solidFill>
            <a:srgbClr val="BCFC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148;p20">
            <a:extLst>
              <a:ext uri="{FF2B5EF4-FFF2-40B4-BE49-F238E27FC236}">
                <a16:creationId xmlns:a16="http://schemas.microsoft.com/office/drawing/2014/main" id="{3C0721B3-3A91-68AE-CAAA-235B1C932919}"/>
              </a:ext>
            </a:extLst>
          </p:cNvPr>
          <p:cNvSpPr txBox="1"/>
          <p:nvPr/>
        </p:nvSpPr>
        <p:spPr>
          <a:xfrm>
            <a:off x="6248400" y="4648200"/>
            <a:ext cx="1231212" cy="37580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Validation</a:t>
            </a:r>
            <a:endParaRPr sz="1200" b="1">
              <a:solidFill>
                <a:schemeClr val="dk1"/>
              </a:solidFill>
            </a:endParaRPr>
          </a:p>
        </p:txBody>
      </p:sp>
    </p:spTree>
    <p:extLst>
      <p:ext uri="{BB962C8B-B14F-4D97-AF65-F5344CB8AC3E}">
        <p14:creationId xmlns:p14="http://schemas.microsoft.com/office/powerpoint/2010/main" val="394922932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Axis</Template>
  <TotalTime>1786</TotalTime>
  <Words>5253</Words>
  <Application>Microsoft Office PowerPoint</Application>
  <PresentationFormat>On-screen Show (4:3)</PresentationFormat>
  <Paragraphs>545</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Aptos</vt:lpstr>
      <vt:lpstr>Arial</vt:lpstr>
      <vt:lpstr>Courier New</vt:lpstr>
      <vt:lpstr>Verdana</vt:lpstr>
      <vt:lpstr>Default Design</vt:lpstr>
      <vt:lpstr>PowerPoint Presentation</vt:lpstr>
      <vt:lpstr>Agenda</vt:lpstr>
      <vt:lpstr>Who is this guy?</vt:lpstr>
      <vt:lpstr>Challenges to Industry/Academic Collaboration</vt:lpstr>
      <vt:lpstr>Challenges to Industry/Academic Collaboration</vt:lpstr>
      <vt:lpstr>What is structured content?</vt:lpstr>
      <vt:lpstr>What is structured content?</vt:lpstr>
      <vt:lpstr>What is structured content?</vt:lpstr>
      <vt:lpstr>What is structured content?</vt:lpstr>
      <vt:lpstr>What is structured content?</vt:lpstr>
      <vt:lpstr>What are DITA topics?</vt:lpstr>
      <vt:lpstr>What are DITA topics?</vt:lpstr>
      <vt:lpstr>What are DITA topics?</vt:lpstr>
      <vt:lpstr>What are DITA topics?</vt:lpstr>
      <vt:lpstr>What are DITA topics?</vt:lpstr>
      <vt:lpstr>What are DITA topics?</vt:lpstr>
      <vt:lpstr>What are DITA topics?</vt:lpstr>
      <vt:lpstr>What are DITA topics?</vt:lpstr>
      <vt:lpstr>What are DITA maps?</vt:lpstr>
      <vt:lpstr>What is the DITA architecture?</vt:lpstr>
      <vt:lpstr>What is the DITA architecture?</vt:lpstr>
      <vt:lpstr>How is working in DITA different from working in a word processor (Word, GDoc)?</vt:lpstr>
      <vt:lpstr>How is working in DITA different from working in a word processor (Word, GDoc)?</vt:lpstr>
      <vt:lpstr>Options to get started</vt:lpstr>
      <vt:lpstr>DEMO – DEMO - DEMO</vt:lpstr>
      <vt:lpstr>Text editor + DITA-OT</vt:lpstr>
      <vt:lpstr>XMLMind editor + DITA-OT</vt:lpstr>
      <vt:lpstr>VS Code + DitaCraft extension + DITA-OT</vt:lpstr>
      <vt:lpstr>Heretto web CCMS</vt:lpstr>
      <vt:lpstr>Heretto web CCMS</vt:lpstr>
      <vt:lpstr>Heretto web CCMS</vt:lpstr>
      <vt:lpstr>Oxygen Editor</vt:lpstr>
      <vt:lpstr>Oxygen Editor</vt:lpstr>
      <vt:lpstr>Upcoming ACM SIGDOC workshops</vt:lpstr>
      <vt:lpstr>Follow-up for ACM SIGDOC</vt:lpstr>
      <vt:lpstr>PowerPoint Presentation</vt:lpstr>
    </vt:vector>
  </TitlesOfParts>
  <Company>ACM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 Shriver</dc:creator>
  <cp:lastModifiedBy>Stanley Doherty</cp:lastModifiedBy>
  <cp:revision>52</cp:revision>
  <cp:lastPrinted>2026-05-13T16:10:15Z</cp:lastPrinted>
  <dcterms:created xsi:type="dcterms:W3CDTF">2007-04-17T16:21:05Z</dcterms:created>
  <dcterms:modified xsi:type="dcterms:W3CDTF">2026-05-15T14:18:00Z</dcterms:modified>
</cp:coreProperties>
</file>